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handoutMasterIdLst>
    <p:handoutMasterId r:id="rId95"/>
  </p:handoutMasterIdLst>
  <p:sldIdLst>
    <p:sldId id="314" r:id="rId2"/>
    <p:sldId id="288" r:id="rId3"/>
    <p:sldId id="315" r:id="rId4"/>
    <p:sldId id="290" r:id="rId5"/>
    <p:sldId id="317" r:id="rId6"/>
    <p:sldId id="318" r:id="rId7"/>
    <p:sldId id="319" r:id="rId8"/>
    <p:sldId id="321" r:id="rId9"/>
    <p:sldId id="322" r:id="rId10"/>
    <p:sldId id="323" r:id="rId11"/>
    <p:sldId id="320" r:id="rId12"/>
    <p:sldId id="324" r:id="rId13"/>
    <p:sldId id="325" r:id="rId14"/>
    <p:sldId id="326" r:id="rId15"/>
    <p:sldId id="327" r:id="rId16"/>
    <p:sldId id="328" r:id="rId17"/>
    <p:sldId id="329" r:id="rId18"/>
    <p:sldId id="292" r:id="rId19"/>
    <p:sldId id="394" r:id="rId20"/>
    <p:sldId id="395" r:id="rId21"/>
    <p:sldId id="396" r:id="rId22"/>
    <p:sldId id="291" r:id="rId23"/>
    <p:sldId id="330" r:id="rId24"/>
    <p:sldId id="294" r:id="rId25"/>
    <p:sldId id="338" r:id="rId26"/>
    <p:sldId id="339" r:id="rId27"/>
    <p:sldId id="340" r:id="rId28"/>
    <p:sldId id="341" r:id="rId29"/>
    <p:sldId id="342" r:id="rId30"/>
    <p:sldId id="337" r:id="rId31"/>
    <p:sldId id="295" r:id="rId32"/>
    <p:sldId id="344" r:id="rId33"/>
    <p:sldId id="350" r:id="rId34"/>
    <p:sldId id="351" r:id="rId35"/>
    <p:sldId id="352" r:id="rId36"/>
    <p:sldId id="353" r:id="rId37"/>
    <p:sldId id="343" r:id="rId38"/>
    <p:sldId id="296" r:id="rId39"/>
    <p:sldId id="331" r:id="rId40"/>
    <p:sldId id="298" r:id="rId41"/>
    <p:sldId id="355" r:id="rId42"/>
    <p:sldId id="356" r:id="rId43"/>
    <p:sldId id="357" r:id="rId44"/>
    <p:sldId id="358" r:id="rId45"/>
    <p:sldId id="359" r:id="rId46"/>
    <p:sldId id="354" r:id="rId47"/>
    <p:sldId id="299" r:id="rId48"/>
    <p:sldId id="361" r:id="rId49"/>
    <p:sldId id="362" r:id="rId50"/>
    <p:sldId id="363" r:id="rId51"/>
    <p:sldId id="364" r:id="rId52"/>
    <p:sldId id="360" r:id="rId53"/>
    <p:sldId id="300" r:id="rId54"/>
    <p:sldId id="365" r:id="rId55"/>
    <p:sldId id="307" r:id="rId56"/>
    <p:sldId id="332" r:id="rId57"/>
    <p:sldId id="333" r:id="rId58"/>
    <p:sldId id="334" r:id="rId59"/>
    <p:sldId id="335" r:id="rId60"/>
    <p:sldId id="366" r:id="rId61"/>
    <p:sldId id="336" r:id="rId62"/>
    <p:sldId id="367" r:id="rId63"/>
    <p:sldId id="302" r:id="rId64"/>
    <p:sldId id="369" r:id="rId65"/>
    <p:sldId id="370" r:id="rId66"/>
    <p:sldId id="372" r:id="rId67"/>
    <p:sldId id="368" r:id="rId68"/>
    <p:sldId id="310" r:id="rId69"/>
    <p:sldId id="374" r:id="rId70"/>
    <p:sldId id="375" r:id="rId71"/>
    <p:sldId id="376" r:id="rId72"/>
    <p:sldId id="377" r:id="rId73"/>
    <p:sldId id="373" r:id="rId74"/>
    <p:sldId id="312" r:id="rId75"/>
    <p:sldId id="380" r:id="rId76"/>
    <p:sldId id="385" r:id="rId77"/>
    <p:sldId id="381" r:id="rId78"/>
    <p:sldId id="382" r:id="rId79"/>
    <p:sldId id="383" r:id="rId80"/>
    <p:sldId id="384" r:id="rId81"/>
    <p:sldId id="379" r:id="rId82"/>
    <p:sldId id="313" r:id="rId83"/>
    <p:sldId id="386" r:id="rId84"/>
    <p:sldId id="387" r:id="rId85"/>
    <p:sldId id="388" r:id="rId86"/>
    <p:sldId id="389" r:id="rId87"/>
    <p:sldId id="390" r:id="rId88"/>
    <p:sldId id="391" r:id="rId89"/>
    <p:sldId id="392" r:id="rId90"/>
    <p:sldId id="393" r:id="rId91"/>
    <p:sldId id="316" r:id="rId92"/>
    <p:sldId id="397" r:id="rId93"/>
  </p:sldIdLst>
  <p:sldSz cx="9144000" cy="5143500" type="screen16x9"/>
  <p:notesSz cx="6858000" cy="9144000"/>
  <p:defaultTextStyle>
    <a:defPPr>
      <a:defRPr lang="es-P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a:srgbClr val="CECED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0" d="100"/>
          <a:sy n="160" d="100"/>
        </p:scale>
        <p:origin x="-968"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BF3319F-41D5-2948-A2A6-C9D6901CF3A9}" type="slidenum">
              <a:rPr lang="en-US"/>
              <a:pPr>
                <a:defRPr/>
              </a:pPr>
              <a:t>‹#›</a:t>
            </a:fld>
            <a:endParaRPr lang="en-US"/>
          </a:p>
        </p:txBody>
      </p:sp>
    </p:spTree>
    <p:extLst>
      <p:ext uri="{BB962C8B-B14F-4D97-AF65-F5344CB8AC3E}">
        <p14:creationId xmlns:p14="http://schemas.microsoft.com/office/powerpoint/2010/main" val="207548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C692C12-0484-3D4B-9B48-055E24CB83EA}" type="slidenum">
              <a:rPr lang="en-US"/>
              <a:pPr>
                <a:defRPr/>
              </a:pPr>
              <a:t>‹#›</a:t>
            </a:fld>
            <a:endParaRPr lang="en-US"/>
          </a:p>
        </p:txBody>
      </p:sp>
    </p:spTree>
    <p:extLst>
      <p:ext uri="{BB962C8B-B14F-4D97-AF65-F5344CB8AC3E}">
        <p14:creationId xmlns:p14="http://schemas.microsoft.com/office/powerpoint/2010/main" val="3403891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D203BD-6A27-544C-868C-8D2520F178CC}" type="slidenum">
              <a:rPr lang="en-US"/>
              <a:pPr>
                <a:defRPr/>
              </a:pPr>
              <a:t>2</a:t>
            </a:fld>
            <a:endParaRPr lang="en-US"/>
          </a:p>
        </p:txBody>
      </p:sp>
      <p:sp>
        <p:nvSpPr>
          <p:cNvPr id="6656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497EFF-3629-C04F-BCCA-C7A4D17D3040}" type="slidenum">
              <a:rPr lang="en-US" sz="1200"/>
              <a:pPr eaLnBrk="1" hangingPunct="1"/>
              <a:t>19</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497EFF-3629-C04F-BCCA-C7A4D17D3040}" type="slidenum">
              <a:rPr lang="en-US" sz="1200"/>
              <a:pPr eaLnBrk="1" hangingPunct="1"/>
              <a:t>20</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497EFF-3629-C04F-BCCA-C7A4D17D3040}" type="slidenum">
              <a:rPr lang="en-US" sz="1200"/>
              <a:pPr eaLnBrk="1" hangingPunct="1"/>
              <a:t>21</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dirty="0" err="1" smtClean="0">
                <a:ln>
                  <a:noFill/>
                </a:ln>
                <a:solidFill>
                  <a:schemeClr val="tx1"/>
                </a:solidFill>
                <a:effectLst/>
                <a:latin typeface="Minion Pro"/>
                <a:ea typeface="ＭＳ Ｐゴシック" charset="0"/>
                <a:cs typeface="Minion Pro"/>
              </a:rPr>
              <a:t>tentador</a:t>
            </a:r>
            <a:endParaRPr lang="en-US" dirty="0"/>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40</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dirty="0" err="1" smtClean="0">
                <a:ln>
                  <a:noFill/>
                </a:ln>
                <a:solidFill>
                  <a:schemeClr val="tx1"/>
                </a:solidFill>
                <a:effectLst/>
                <a:latin typeface="Minion Pro"/>
                <a:ea typeface="ＭＳ Ｐゴシック" charset="0"/>
                <a:cs typeface="Minion Pro"/>
              </a:rPr>
              <a:t>tentador</a:t>
            </a:r>
            <a:endParaRPr lang="en-US" dirty="0"/>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41</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dirty="0" err="1" smtClean="0">
                <a:ln>
                  <a:noFill/>
                </a:ln>
                <a:solidFill>
                  <a:schemeClr val="tx1"/>
                </a:solidFill>
                <a:effectLst/>
                <a:latin typeface="Minion Pro"/>
                <a:ea typeface="ＭＳ Ｐゴシック" charset="0"/>
                <a:cs typeface="Minion Pro"/>
              </a:rPr>
              <a:t>tentador</a:t>
            </a:r>
            <a:endParaRPr lang="en-US" dirty="0"/>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42</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dirty="0" err="1" smtClean="0">
                <a:ln>
                  <a:noFill/>
                </a:ln>
                <a:solidFill>
                  <a:schemeClr val="tx1"/>
                </a:solidFill>
                <a:effectLst/>
                <a:latin typeface="Minion Pro"/>
                <a:ea typeface="ＭＳ Ｐゴシック" charset="0"/>
                <a:cs typeface="Minion Pro"/>
              </a:rPr>
              <a:t>tentador</a:t>
            </a:r>
            <a:endParaRPr lang="en-US" dirty="0"/>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43</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dirty="0" err="1" smtClean="0">
                <a:ln>
                  <a:noFill/>
                </a:ln>
                <a:solidFill>
                  <a:schemeClr val="tx1"/>
                </a:solidFill>
                <a:effectLst/>
                <a:latin typeface="Minion Pro"/>
                <a:ea typeface="ＭＳ Ｐゴシック" charset="0"/>
                <a:cs typeface="Minion Pro"/>
              </a:rPr>
              <a:t>tentador</a:t>
            </a:r>
            <a:endParaRPr lang="en-US" dirty="0"/>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44</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dirty="0" err="1" smtClean="0">
                <a:ln>
                  <a:noFill/>
                </a:ln>
                <a:solidFill>
                  <a:schemeClr val="tx1"/>
                </a:solidFill>
                <a:effectLst/>
                <a:latin typeface="Minion Pro"/>
                <a:ea typeface="ＭＳ Ｐゴシック" charset="0"/>
                <a:cs typeface="Minion Pro"/>
              </a:rPr>
              <a:t>tentador</a:t>
            </a:r>
            <a:endParaRPr lang="en-US" dirty="0"/>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45</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latin typeface="Minion Pro"/>
                <a:cs typeface="Minion Pro"/>
              </a:rPr>
              <a:t>πειράζων –</a:t>
            </a:r>
            <a:r>
              <a:rPr lang="es-ES_tradnl" sz="1200" dirty="0" smtClean="0">
                <a:latin typeface="Minion Pro"/>
                <a:cs typeface="Minion Pro"/>
              </a:rPr>
              <a:t> PAP SMN </a:t>
            </a:r>
            <a:r>
              <a:rPr lang="el-GR" sz="1200" b="1" dirty="0" smtClean="0">
                <a:latin typeface="Minion Pro"/>
                <a:cs typeface="Minion Pro"/>
              </a:rPr>
              <a:t>πειράζω</a:t>
            </a:r>
            <a:r>
              <a:rPr lang="en-US" sz="1200" dirty="0" smtClean="0">
                <a:latin typeface="Minion Pro"/>
                <a:cs typeface="Minion Pro"/>
              </a:rPr>
              <a:t> </a:t>
            </a:r>
            <a:r>
              <a:rPr kumimoji="0" lang="en-US" sz="1200" b="0" i="0" u="none" strike="noStrike" cap="none" normalizeH="0" baseline="0" smtClean="0">
                <a:ln>
                  <a:noFill/>
                </a:ln>
                <a:solidFill>
                  <a:schemeClr val="tx1"/>
                </a:solidFill>
                <a:effectLst/>
                <a:latin typeface="Minion Pro"/>
                <a:ea typeface="ＭＳ Ｐゴシック" charset="0"/>
                <a:cs typeface="Minion Pro"/>
              </a:rPr>
              <a:t>tentador</a:t>
            </a:r>
            <a:endParaRPr lang="en-US"/>
          </a:p>
        </p:txBody>
      </p:sp>
      <p:sp>
        <p:nvSpPr>
          <p:cNvPr id="4" name="Slide Number Placeholder 3"/>
          <p:cNvSpPr>
            <a:spLocks noGrp="1"/>
          </p:cNvSpPr>
          <p:nvPr>
            <p:ph type="sldNum" sz="quarter" idx="10"/>
          </p:nvPr>
        </p:nvSpPr>
        <p:spPr/>
        <p:txBody>
          <a:bodyPr/>
          <a:lstStyle/>
          <a:p>
            <a:pPr>
              <a:defRPr/>
            </a:pPr>
            <a:fld id="{3C692C12-0484-3D4B-9B48-055E24CB83EA}" type="slidenum">
              <a:rPr lang="en-US" smtClean="0"/>
              <a:pPr>
                <a:defRPr/>
              </a:pPr>
              <a:t>46</a:t>
            </a:fld>
            <a:endParaRPr lang="en-US"/>
          </a:p>
        </p:txBody>
      </p:sp>
    </p:spTree>
    <p:extLst>
      <p:ext uri="{BB962C8B-B14F-4D97-AF65-F5344CB8AC3E}">
        <p14:creationId xmlns:p14="http://schemas.microsoft.com/office/powerpoint/2010/main" val="29965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4</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82</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83</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84</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85</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86</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87</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88</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89</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C40982-687B-1142-BD30-1AF4D0C93F02}" type="slidenum">
              <a:rPr lang="en-US"/>
              <a:pPr>
                <a:defRPr/>
              </a:pPr>
              <a:t>90</a:t>
            </a:fld>
            <a:endParaRPr lang="en-US"/>
          </a:p>
        </p:txBody>
      </p:sp>
      <p:sp>
        <p:nvSpPr>
          <p:cNvPr id="768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r>
              <a:rPr lang="en-US" smtClean="0">
                <a:cs typeface="+mn-cs"/>
              </a:rPr>
              <a:t>¿Ning</a:t>
            </a:r>
            <a:r>
              <a:rPr lang="es-PE" smtClean="0">
                <a:cs typeface="+mn-cs"/>
              </a:rPr>
              <a:t>ún Aoristo 2do?</a:t>
            </a: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5</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6</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7</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8</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9</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10</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BD44CB-0BA1-7940-BDAF-FC350220AC1A}" type="slidenum">
              <a:rPr lang="en-US"/>
              <a:pPr>
                <a:defRPr/>
              </a:pPr>
              <a:t>11</a:t>
            </a:fld>
            <a:endParaRPr lang="en-US"/>
          </a:p>
        </p:txBody>
      </p:sp>
      <p:sp>
        <p:nvSpPr>
          <p:cNvPr id="686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B0B0E9CA-A459-8D48-A24F-DCB666BF6873}" type="slidenum">
              <a:rPr lang="es-PE"/>
              <a:pPr>
                <a:defRPr/>
              </a:pPr>
              <a:t>‹#›</a:t>
            </a:fld>
            <a:endParaRPr lang="es-PE"/>
          </a:p>
        </p:txBody>
      </p:sp>
    </p:spTree>
    <p:extLst>
      <p:ext uri="{BB962C8B-B14F-4D97-AF65-F5344CB8AC3E}">
        <p14:creationId xmlns:p14="http://schemas.microsoft.com/office/powerpoint/2010/main" val="190678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3B2565A1-C8F5-CB47-9FA3-2EC65E1075B0}" type="slidenum">
              <a:rPr lang="es-PE"/>
              <a:pPr>
                <a:defRPr/>
              </a:pPr>
              <a:t>‹#›</a:t>
            </a:fld>
            <a:endParaRPr lang="es-PE"/>
          </a:p>
        </p:txBody>
      </p:sp>
    </p:spTree>
    <p:extLst>
      <p:ext uri="{BB962C8B-B14F-4D97-AF65-F5344CB8AC3E}">
        <p14:creationId xmlns:p14="http://schemas.microsoft.com/office/powerpoint/2010/main" val="335420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C4E14A16-40CC-EC49-ABC5-FE91C32E7934}" type="slidenum">
              <a:rPr lang="es-PE"/>
              <a:pPr>
                <a:defRPr/>
              </a:pPr>
              <a:t>‹#›</a:t>
            </a:fld>
            <a:endParaRPr lang="es-PE"/>
          </a:p>
        </p:txBody>
      </p:sp>
    </p:spTree>
    <p:extLst>
      <p:ext uri="{BB962C8B-B14F-4D97-AF65-F5344CB8AC3E}">
        <p14:creationId xmlns:p14="http://schemas.microsoft.com/office/powerpoint/2010/main" val="3199215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PE"/>
          </a:p>
        </p:txBody>
      </p:sp>
      <p:sp>
        <p:nvSpPr>
          <p:cNvPr id="4" name="Rectangle 5"/>
          <p:cNvSpPr>
            <a:spLocks noGrp="1" noChangeArrowheads="1"/>
          </p:cNvSpPr>
          <p:nvPr>
            <p:ph type="ftr" sz="quarter" idx="11"/>
          </p:nvPr>
        </p:nvSpPr>
        <p:spPr>
          <a:ln/>
        </p:spPr>
        <p:txBody>
          <a:bodyPr/>
          <a:lstStyle>
            <a:lvl1pPr>
              <a:defRPr/>
            </a:lvl1pPr>
          </a:lstStyle>
          <a:p>
            <a:pPr>
              <a:defRPr/>
            </a:pPr>
            <a:endParaRPr lang="es-PE"/>
          </a:p>
        </p:txBody>
      </p:sp>
      <p:sp>
        <p:nvSpPr>
          <p:cNvPr id="5" name="Rectangle 6"/>
          <p:cNvSpPr>
            <a:spLocks noGrp="1" noChangeArrowheads="1"/>
          </p:cNvSpPr>
          <p:nvPr>
            <p:ph type="sldNum" sz="quarter" idx="12"/>
          </p:nvPr>
        </p:nvSpPr>
        <p:spPr>
          <a:ln/>
        </p:spPr>
        <p:txBody>
          <a:bodyPr/>
          <a:lstStyle>
            <a:lvl1pPr>
              <a:defRPr/>
            </a:lvl1pPr>
          </a:lstStyle>
          <a:p>
            <a:pPr>
              <a:defRPr/>
            </a:pPr>
            <a:fld id="{FBEDD42E-CE97-F740-95D8-AFBABBDF3A6D}" type="slidenum">
              <a:rPr lang="es-PE"/>
              <a:pPr>
                <a:defRPr/>
              </a:pPr>
              <a:t>‹#›</a:t>
            </a:fld>
            <a:endParaRPr lang="es-PE"/>
          </a:p>
        </p:txBody>
      </p:sp>
    </p:spTree>
    <p:extLst>
      <p:ext uri="{BB962C8B-B14F-4D97-AF65-F5344CB8AC3E}">
        <p14:creationId xmlns:p14="http://schemas.microsoft.com/office/powerpoint/2010/main" val="233133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865172C1-17A2-B04D-A85E-D219FB69385B}" type="slidenum">
              <a:rPr lang="es-PE"/>
              <a:pPr>
                <a:defRPr/>
              </a:pPr>
              <a:t>‹#›</a:t>
            </a:fld>
            <a:endParaRPr lang="es-PE"/>
          </a:p>
        </p:txBody>
      </p:sp>
    </p:spTree>
    <p:extLst>
      <p:ext uri="{BB962C8B-B14F-4D97-AF65-F5344CB8AC3E}">
        <p14:creationId xmlns:p14="http://schemas.microsoft.com/office/powerpoint/2010/main" val="154164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pPr>
              <a:defRPr/>
            </a:pPr>
            <a:fld id="{9BB2C26D-25E1-4E48-A401-3AD648A75F38}" type="slidenum">
              <a:rPr lang="es-PE"/>
              <a:pPr>
                <a:defRPr/>
              </a:pPr>
              <a:t>‹#›</a:t>
            </a:fld>
            <a:endParaRPr lang="es-PE"/>
          </a:p>
        </p:txBody>
      </p:sp>
    </p:spTree>
    <p:extLst>
      <p:ext uri="{BB962C8B-B14F-4D97-AF65-F5344CB8AC3E}">
        <p14:creationId xmlns:p14="http://schemas.microsoft.com/office/powerpoint/2010/main" val="275772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CD696991-D40F-634B-9E8A-5910F469D365}" type="slidenum">
              <a:rPr lang="es-PE"/>
              <a:pPr>
                <a:defRPr/>
              </a:pPr>
              <a:t>‹#›</a:t>
            </a:fld>
            <a:endParaRPr lang="es-PE"/>
          </a:p>
        </p:txBody>
      </p:sp>
    </p:spTree>
    <p:extLst>
      <p:ext uri="{BB962C8B-B14F-4D97-AF65-F5344CB8AC3E}">
        <p14:creationId xmlns:p14="http://schemas.microsoft.com/office/powerpoint/2010/main" val="271955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PE"/>
          </a:p>
        </p:txBody>
      </p:sp>
      <p:sp>
        <p:nvSpPr>
          <p:cNvPr id="8" name="Rectangle 5"/>
          <p:cNvSpPr>
            <a:spLocks noGrp="1" noChangeArrowheads="1"/>
          </p:cNvSpPr>
          <p:nvPr>
            <p:ph type="ftr" sz="quarter" idx="11"/>
          </p:nvPr>
        </p:nvSpPr>
        <p:spPr>
          <a:ln/>
        </p:spPr>
        <p:txBody>
          <a:bodyPr/>
          <a:lstStyle>
            <a:lvl1pPr>
              <a:defRPr/>
            </a:lvl1pPr>
          </a:lstStyle>
          <a:p>
            <a:pPr>
              <a:defRPr/>
            </a:pPr>
            <a:endParaRPr lang="es-PE"/>
          </a:p>
        </p:txBody>
      </p:sp>
      <p:sp>
        <p:nvSpPr>
          <p:cNvPr id="9" name="Rectangle 6"/>
          <p:cNvSpPr>
            <a:spLocks noGrp="1" noChangeArrowheads="1"/>
          </p:cNvSpPr>
          <p:nvPr>
            <p:ph type="sldNum" sz="quarter" idx="12"/>
          </p:nvPr>
        </p:nvSpPr>
        <p:spPr>
          <a:ln/>
        </p:spPr>
        <p:txBody>
          <a:bodyPr/>
          <a:lstStyle>
            <a:lvl1pPr>
              <a:defRPr/>
            </a:lvl1pPr>
          </a:lstStyle>
          <a:p>
            <a:pPr>
              <a:defRPr/>
            </a:pPr>
            <a:fld id="{74F16F4A-098E-9B42-A6E8-FC59717B283F}" type="slidenum">
              <a:rPr lang="es-PE"/>
              <a:pPr>
                <a:defRPr/>
              </a:pPr>
              <a:t>‹#›</a:t>
            </a:fld>
            <a:endParaRPr lang="es-PE"/>
          </a:p>
        </p:txBody>
      </p:sp>
    </p:spTree>
    <p:extLst>
      <p:ext uri="{BB962C8B-B14F-4D97-AF65-F5344CB8AC3E}">
        <p14:creationId xmlns:p14="http://schemas.microsoft.com/office/powerpoint/2010/main" val="350497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PE"/>
          </a:p>
        </p:txBody>
      </p:sp>
      <p:sp>
        <p:nvSpPr>
          <p:cNvPr id="4" name="Rectangle 5"/>
          <p:cNvSpPr>
            <a:spLocks noGrp="1" noChangeArrowheads="1"/>
          </p:cNvSpPr>
          <p:nvPr>
            <p:ph type="ftr" sz="quarter" idx="11"/>
          </p:nvPr>
        </p:nvSpPr>
        <p:spPr>
          <a:ln/>
        </p:spPr>
        <p:txBody>
          <a:bodyPr/>
          <a:lstStyle>
            <a:lvl1pPr>
              <a:defRPr/>
            </a:lvl1pPr>
          </a:lstStyle>
          <a:p>
            <a:pPr>
              <a:defRPr/>
            </a:pPr>
            <a:endParaRPr lang="es-PE"/>
          </a:p>
        </p:txBody>
      </p:sp>
      <p:sp>
        <p:nvSpPr>
          <p:cNvPr id="5" name="Rectangle 6"/>
          <p:cNvSpPr>
            <a:spLocks noGrp="1" noChangeArrowheads="1"/>
          </p:cNvSpPr>
          <p:nvPr>
            <p:ph type="sldNum" sz="quarter" idx="12"/>
          </p:nvPr>
        </p:nvSpPr>
        <p:spPr>
          <a:ln/>
        </p:spPr>
        <p:txBody>
          <a:bodyPr/>
          <a:lstStyle>
            <a:lvl1pPr>
              <a:defRPr/>
            </a:lvl1pPr>
          </a:lstStyle>
          <a:p>
            <a:pPr>
              <a:defRPr/>
            </a:pPr>
            <a:fld id="{03137A7C-331B-3D40-B94C-0A11566F5B1F}" type="slidenum">
              <a:rPr lang="es-PE"/>
              <a:pPr>
                <a:defRPr/>
              </a:pPr>
              <a:t>‹#›</a:t>
            </a:fld>
            <a:endParaRPr lang="es-PE"/>
          </a:p>
        </p:txBody>
      </p:sp>
    </p:spTree>
    <p:extLst>
      <p:ext uri="{BB962C8B-B14F-4D97-AF65-F5344CB8AC3E}">
        <p14:creationId xmlns:p14="http://schemas.microsoft.com/office/powerpoint/2010/main" val="303866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E"/>
          </a:p>
        </p:txBody>
      </p:sp>
      <p:sp>
        <p:nvSpPr>
          <p:cNvPr id="3" name="Rectangle 5"/>
          <p:cNvSpPr>
            <a:spLocks noGrp="1" noChangeArrowheads="1"/>
          </p:cNvSpPr>
          <p:nvPr>
            <p:ph type="ftr" sz="quarter" idx="11"/>
          </p:nvPr>
        </p:nvSpPr>
        <p:spPr>
          <a:ln/>
        </p:spPr>
        <p:txBody>
          <a:bodyPr/>
          <a:lstStyle>
            <a:lvl1pPr>
              <a:defRPr/>
            </a:lvl1pPr>
          </a:lstStyle>
          <a:p>
            <a:pPr>
              <a:defRPr/>
            </a:pPr>
            <a:endParaRPr lang="es-PE"/>
          </a:p>
        </p:txBody>
      </p:sp>
      <p:sp>
        <p:nvSpPr>
          <p:cNvPr id="4" name="Rectangle 6"/>
          <p:cNvSpPr>
            <a:spLocks noGrp="1" noChangeArrowheads="1"/>
          </p:cNvSpPr>
          <p:nvPr>
            <p:ph type="sldNum" sz="quarter" idx="12"/>
          </p:nvPr>
        </p:nvSpPr>
        <p:spPr>
          <a:ln/>
        </p:spPr>
        <p:txBody>
          <a:bodyPr/>
          <a:lstStyle>
            <a:lvl1pPr>
              <a:defRPr/>
            </a:lvl1pPr>
          </a:lstStyle>
          <a:p>
            <a:pPr>
              <a:defRPr/>
            </a:pPr>
            <a:fld id="{05BD593D-79EE-3242-AA72-4D364A19C6FC}" type="slidenum">
              <a:rPr lang="es-PE"/>
              <a:pPr>
                <a:defRPr/>
              </a:pPr>
              <a:t>‹#›</a:t>
            </a:fld>
            <a:endParaRPr lang="es-PE"/>
          </a:p>
        </p:txBody>
      </p:sp>
    </p:spTree>
    <p:extLst>
      <p:ext uri="{BB962C8B-B14F-4D97-AF65-F5344CB8AC3E}">
        <p14:creationId xmlns:p14="http://schemas.microsoft.com/office/powerpoint/2010/main" val="124976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2F7E9E34-4427-D245-AF31-04E209E4F537}" type="slidenum">
              <a:rPr lang="es-PE"/>
              <a:pPr>
                <a:defRPr/>
              </a:pPr>
              <a:t>‹#›</a:t>
            </a:fld>
            <a:endParaRPr lang="es-PE"/>
          </a:p>
        </p:txBody>
      </p:sp>
    </p:spTree>
    <p:extLst>
      <p:ext uri="{BB962C8B-B14F-4D97-AF65-F5344CB8AC3E}">
        <p14:creationId xmlns:p14="http://schemas.microsoft.com/office/powerpoint/2010/main" val="70155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pPr>
              <a:defRPr/>
            </a:pPr>
            <a:fld id="{2B2AD52D-7CDE-B24C-A910-413E3066A21A}" type="slidenum">
              <a:rPr lang="es-PE"/>
              <a:pPr>
                <a:defRPr/>
              </a:pPr>
              <a:t>‹#›</a:t>
            </a:fld>
            <a:endParaRPr lang="es-PE"/>
          </a:p>
        </p:txBody>
      </p:sp>
    </p:spTree>
    <p:extLst>
      <p:ext uri="{BB962C8B-B14F-4D97-AF65-F5344CB8AC3E}">
        <p14:creationId xmlns:p14="http://schemas.microsoft.com/office/powerpoint/2010/main" val="308376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PE"/>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PE"/>
              <a:t>Click to edit Master text styles</a:t>
            </a:r>
          </a:p>
          <a:p>
            <a:pPr lvl="1"/>
            <a:r>
              <a:rPr lang="es-PE"/>
              <a:t>Second level</a:t>
            </a:r>
          </a:p>
          <a:p>
            <a:pPr lvl="2"/>
            <a:r>
              <a:rPr lang="es-PE"/>
              <a:t>Third level</a:t>
            </a:r>
          </a:p>
          <a:p>
            <a:pPr lvl="3"/>
            <a:r>
              <a:rPr lang="es-PE"/>
              <a:t>Fourth level</a:t>
            </a:r>
          </a:p>
          <a:p>
            <a:pPr lvl="4"/>
            <a:r>
              <a:rPr lang="es-PE"/>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PE"/>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PE"/>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1241A87-516F-CA40-B901-1F71D08E6E8D}" type="slidenum">
              <a:rPr lang="es-PE"/>
              <a:pPr>
                <a:defRPr/>
              </a:pPr>
              <a:t>‹#›</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a:extLst>
              <a:ext uri="{28A0092B-C50C-407E-A947-70E740481C1C}">
                <a14:useLocalDpi xmlns:a14="http://schemas.microsoft.com/office/drawing/2010/main" val="0"/>
              </a:ext>
            </a:extLst>
          </a:blip>
          <a:srcRect t="10278" b="1472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09600" y="133350"/>
            <a:ext cx="7924800" cy="4876800"/>
          </a:xfrm>
          <a:solidFill>
            <a:schemeClr val="bg1">
              <a:alpha val="54000"/>
            </a:schemeClr>
          </a:solidFill>
        </p:spPr>
        <p:txBody>
          <a:bodyPr/>
          <a:lstStyle/>
          <a:p>
            <a:pPr eaLnBrk="1" hangingPunct="1">
              <a:defRPr/>
            </a:pPr>
            <a:endParaRPr lang="es-PE" sz="1400" dirty="0" smtClean="0">
              <a:solidFill>
                <a:schemeClr val="tx1"/>
              </a:solidFill>
              <a:latin typeface="Palatino Linotype" charset="0"/>
              <a:cs typeface="+mj-cs"/>
            </a:endParaRPr>
          </a:p>
        </p:txBody>
      </p:sp>
      <p:sp>
        <p:nvSpPr>
          <p:cNvPr id="3" name="Rectangle 2"/>
          <p:cNvSpPr/>
          <p:nvPr/>
        </p:nvSpPr>
        <p:spPr>
          <a:xfrm>
            <a:off x="762000" y="1733550"/>
            <a:ext cx="7620000" cy="312420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a:endParaRPr>
          </a:p>
        </p:txBody>
      </p:sp>
      <p:sp>
        <p:nvSpPr>
          <p:cNvPr id="7" name="Rectangle 6"/>
          <p:cNvSpPr/>
          <p:nvPr/>
        </p:nvSpPr>
        <p:spPr>
          <a:xfrm>
            <a:off x="762000" y="308372"/>
            <a:ext cx="7620000" cy="116205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tIns="0"/>
          <a:lstStyle/>
          <a:p>
            <a:pPr algn="ctr">
              <a:defRPr/>
            </a:pPr>
            <a:endParaRPr lang="en-US" sz="6600" dirty="0">
              <a:solidFill>
                <a:srgbClr val="FFFFFF"/>
              </a:solidFill>
              <a:latin typeface="Arial"/>
              <a:ea typeface="ＭＳ Ｐゴシック"/>
            </a:endParaRPr>
          </a:p>
        </p:txBody>
      </p:sp>
      <p:sp>
        <p:nvSpPr>
          <p:cNvPr id="8" name="Rectangle 2"/>
          <p:cNvSpPr txBox="1">
            <a:spLocks noChangeArrowheads="1"/>
          </p:cNvSpPr>
          <p:nvPr/>
        </p:nvSpPr>
        <p:spPr bwMode="auto">
          <a:xfrm>
            <a:off x="685800" y="2139702"/>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7600" dirty="0">
                <a:solidFill>
                  <a:srgbClr val="FFFFFF"/>
                </a:solidFill>
                <a:effectLst>
                  <a:glow rad="63500">
                    <a:srgbClr val="000000">
                      <a:alpha val="75000"/>
                    </a:srgbClr>
                  </a:glow>
                </a:effectLst>
                <a:latin typeface="Palatino Linotype" charset="0"/>
              </a:rPr>
              <a:t>Aoristo 2º Activo </a:t>
            </a:r>
            <a:r>
              <a:rPr lang="es-ES_tradnl" sz="6600" dirty="0">
                <a:solidFill>
                  <a:srgbClr val="FFFFFF"/>
                </a:solidFill>
                <a:effectLst>
                  <a:glow rad="63500">
                    <a:srgbClr val="000000">
                      <a:alpha val="75000"/>
                    </a:srgbClr>
                  </a:glow>
                </a:effectLst>
                <a:latin typeface="Palatino Linotype" charset="0"/>
              </a:rPr>
              <a:t>y</a:t>
            </a:r>
            <a:r>
              <a:rPr lang="es-ES_tradnl" sz="8000" dirty="0">
                <a:solidFill>
                  <a:srgbClr val="FFFFFF"/>
                </a:solidFill>
                <a:effectLst>
                  <a:glow rad="63500">
                    <a:srgbClr val="000000">
                      <a:alpha val="75000"/>
                    </a:srgbClr>
                  </a:glow>
                </a:effectLst>
                <a:latin typeface="Palatino Linotype" charset="0"/>
              </a:rPr>
              <a:t> </a:t>
            </a:r>
            <a:r>
              <a:rPr lang="es-ES_tradnl" sz="8000" dirty="0" smtClean="0">
                <a:solidFill>
                  <a:srgbClr val="FFFFFF"/>
                </a:solidFill>
                <a:effectLst>
                  <a:glow rad="63500">
                    <a:srgbClr val="000000">
                      <a:alpha val="75000"/>
                    </a:srgbClr>
                  </a:glow>
                </a:effectLst>
                <a:latin typeface="Palatino Linotype" charset="0"/>
              </a:rPr>
              <a:t>Aoristo Medio</a:t>
            </a:r>
            <a:endParaRPr lang="es-PE" sz="8000" dirty="0">
              <a:solidFill>
                <a:srgbClr val="FFFFFF"/>
              </a:solidFill>
              <a:effectLst>
                <a:glow rad="63500">
                  <a:srgbClr val="000000">
                    <a:alpha val="75000"/>
                  </a:srgbClr>
                </a:glow>
              </a:effectLst>
              <a:latin typeface="Palatino Linotype" charset="0"/>
            </a:endParaRPr>
          </a:p>
        </p:txBody>
      </p:sp>
      <p:sp>
        <p:nvSpPr>
          <p:cNvPr id="2" name="Rectangle 1"/>
          <p:cNvSpPr/>
          <p:nvPr/>
        </p:nvSpPr>
        <p:spPr>
          <a:xfrm>
            <a:off x="1021595" y="244554"/>
            <a:ext cx="7100822" cy="1077218"/>
          </a:xfrm>
          <a:prstGeom prst="rect">
            <a:avLst/>
          </a:prstGeom>
        </p:spPr>
        <p:txBody>
          <a:bodyPr wrap="none">
            <a:spAutoFit/>
          </a:bodyPr>
          <a:lstStyle/>
          <a:p>
            <a:pPr algn="ctr">
              <a:defRPr/>
            </a:pPr>
            <a:r>
              <a:rPr lang="es-PE" sz="6400" dirty="0" smtClean="0">
                <a:solidFill>
                  <a:srgbClr val="FFFFFF"/>
                </a:solidFill>
                <a:effectLst>
                  <a:glow rad="63500">
                    <a:srgbClr val="000000">
                      <a:alpha val="75000"/>
                    </a:srgbClr>
                  </a:glow>
                </a:effectLst>
                <a:latin typeface="Palatino Linotype" charset="0"/>
                <a:ea typeface="ＭＳ Ｐゴシック"/>
              </a:rPr>
              <a:t>Griego: </a:t>
            </a:r>
            <a:r>
              <a:rPr lang="es-PE" sz="6400" dirty="0">
                <a:solidFill>
                  <a:srgbClr val="FFFFFF"/>
                </a:solidFill>
                <a:effectLst>
                  <a:glow rad="63500">
                    <a:srgbClr val="000000">
                      <a:alpha val="75000"/>
                    </a:srgbClr>
                  </a:glow>
                </a:effectLst>
                <a:latin typeface="Palatino Linotype" charset="0"/>
                <a:ea typeface="ＭＳ Ｐゴシック"/>
              </a:rPr>
              <a:t>Lección 1</a:t>
            </a:r>
            <a:r>
              <a:rPr lang="es-ES_tradnl" sz="6400" dirty="0">
                <a:solidFill>
                  <a:srgbClr val="FFFFFF"/>
                </a:solidFill>
                <a:effectLst>
                  <a:glow rad="63500">
                    <a:srgbClr val="000000">
                      <a:alpha val="75000"/>
                    </a:srgbClr>
                  </a:glow>
                </a:effectLst>
                <a:latin typeface="Palatino Linotype" charset="0"/>
                <a:ea typeface="ＭＳ Ｐゴシック"/>
              </a:rPr>
              <a:t>6</a:t>
            </a:r>
            <a:endParaRPr lang="en-US" sz="6400" dirty="0">
              <a:solidFill>
                <a:srgbClr val="FFFFFF"/>
              </a:solidFill>
              <a:latin typeface="Arial"/>
              <a:ea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4132006235"/>
              </p:ext>
            </p:extLst>
          </p:nvPr>
        </p:nvGraphicFramePr>
        <p:xfrm>
          <a:off x="179388" y="2211710"/>
          <a:ext cx="8845550" cy="2857380"/>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Palatino Linotype" charset="0"/>
                          <a:ea typeface="ＭＳ Ｐゴシック" charset="0"/>
                        </a:rPr>
                        <a:t>dijo</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αὐτός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Palatino Linotype" charset="0"/>
                          <a:ea typeface="ＭＳ Ｐゴシック" charset="0"/>
                        </a:rPr>
                        <a:t>a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él</a:t>
                      </a:r>
                      <a:endParaRPr kumimoji="0" lang="en-US" sz="2100" b="0" i="0" u="none" strike="noStrike" cap="none" normalizeH="0" baseline="0" dirty="0" smtClean="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eres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οὗτος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estas</a:t>
                      </a:r>
                      <a:r>
                        <a:rPr kumimoji="0" lang="en-US" sz="2100" b="0" i="0" u="none" strike="noStrike" cap="none" normalizeH="0" baseline="0" dirty="0" smtClean="0">
                          <a:ln>
                            <a:noFill/>
                          </a:ln>
                          <a:solidFill>
                            <a:schemeClr val="tx1"/>
                          </a:solidFill>
                          <a:effectLst/>
                          <a:latin typeface="Palatino Linotype" charset="0"/>
                          <a:ea typeface="ＭＳ Ｐゴシック" charset="0"/>
                        </a:rPr>
                        <a:t>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cosas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0" dirty="0" smtClean="0">
                          <a:latin typeface="Minion Pro"/>
                          <a:cs typeface="Minion Pro"/>
                        </a:rPr>
                        <a:t>γινώσκω</a:t>
                      </a:r>
                      <a:r>
                        <a:rPr lang="en-US" sz="2400" b="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cap="none" normalizeH="0" baseline="0" dirty="0" err="1" smtClean="0">
                          <a:ln>
                            <a:noFill/>
                          </a:ln>
                          <a:solidFill>
                            <a:schemeClr val="tx1"/>
                          </a:solidFill>
                          <a:effectLst/>
                          <a:latin typeface="Palatino Linotype" charset="0"/>
                          <a:ea typeface="ＭＳ Ｐゴシック" charset="0"/>
                        </a:rPr>
                        <a:t>conoces</a:t>
                      </a:r>
                      <a:r>
                        <a:rPr kumimoji="0" lang="en-US" sz="2100" b="0" i="0" u="none" strike="noStrike" cap="none" normalizeH="0" baseline="0" dirty="0" smtClean="0">
                          <a:ln>
                            <a:noFill/>
                          </a:ln>
                          <a:solidFill>
                            <a:schemeClr val="tx1"/>
                          </a:solidFill>
                          <a:effectLst/>
                          <a:latin typeface="Palatino Linotype" charset="0"/>
                          <a:ea typeface="ＭＳ Ｐゴシック" charset="0"/>
                        </a:rPr>
                        <a:t> </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3486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3151520773"/>
              </p:ext>
            </p:extLst>
          </p:nvPr>
        </p:nvGraphicFramePr>
        <p:xfrm>
          <a:off x="179388" y="2211710"/>
          <a:ext cx="8845550" cy="2857380"/>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Palatino Linotype" charset="0"/>
                          <a:ea typeface="ＭＳ Ｐゴシック" charset="0"/>
                        </a:rPr>
                        <a:t>dijo</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αὐτός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Palatino Linotype" charset="0"/>
                          <a:ea typeface="ＭＳ Ｐゴシック" charset="0"/>
                        </a:rPr>
                        <a:t>a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él</a:t>
                      </a:r>
                      <a:endParaRPr kumimoji="0" lang="en-US" sz="2100" b="0" i="0" u="none" strike="noStrike" cap="none" normalizeH="0" baseline="0" dirty="0" smtClean="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eres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οὗτος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estas</a:t>
                      </a:r>
                      <a:r>
                        <a:rPr kumimoji="0" lang="en-US" sz="2100" b="0" i="0" u="none" strike="noStrike" cap="none" normalizeH="0" baseline="0" dirty="0" smtClean="0">
                          <a:ln>
                            <a:noFill/>
                          </a:ln>
                          <a:solidFill>
                            <a:schemeClr val="tx1"/>
                          </a:solidFill>
                          <a:effectLst/>
                          <a:latin typeface="Palatino Linotype" charset="0"/>
                          <a:ea typeface="ＭＳ Ｐゴシック" charset="0"/>
                        </a:rPr>
                        <a:t>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cosas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0" dirty="0" smtClean="0">
                          <a:latin typeface="Minion Pro"/>
                          <a:cs typeface="Minion Pro"/>
                        </a:rPr>
                        <a:t>γινώσκω</a:t>
                      </a:r>
                      <a:r>
                        <a:rPr lang="en-US" sz="2400" b="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cap="none" normalizeH="0" baseline="0" dirty="0" err="1" smtClean="0">
                          <a:ln>
                            <a:noFill/>
                          </a:ln>
                          <a:solidFill>
                            <a:schemeClr val="tx1"/>
                          </a:solidFill>
                          <a:effectLst/>
                          <a:latin typeface="Palatino Linotype" charset="0"/>
                          <a:ea typeface="ＭＳ Ｐゴシック" charset="0"/>
                        </a:rPr>
                        <a:t>conoces</a:t>
                      </a:r>
                      <a:r>
                        <a:rPr kumimoji="0" lang="en-US" sz="2100" b="0" i="0" u="none" strike="noStrike" cap="none" normalizeH="0" baseline="0" dirty="0" smtClean="0">
                          <a:ln>
                            <a:noFill/>
                          </a:ln>
                          <a:solidFill>
                            <a:schemeClr val="tx1"/>
                          </a:solidFill>
                          <a:effectLst/>
                          <a:latin typeface="Palatino Linotype" charset="0"/>
                          <a:ea typeface="ＭＳ Ｐゴシック" charset="0"/>
                        </a:rPr>
                        <a:t> </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102" name="Text Box 94"/>
          <p:cNvSpPr txBox="1">
            <a:spLocks noChangeArrowheads="1"/>
          </p:cNvSpPr>
          <p:nvPr/>
        </p:nvSpPr>
        <p:spPr bwMode="auto">
          <a:xfrm>
            <a:off x="179388" y="1239714"/>
            <a:ext cx="89646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2800" dirty="0"/>
              <a:t>Respondió Jesús y dijo a él / le dijo: “¿Tú eres el maestro de Israel y estas cosas no conoces/ sabes?”</a:t>
            </a:r>
            <a:r>
              <a:rPr lang="en-US" altLang="ja-JP" sz="2800" dirty="0"/>
              <a:t> </a:t>
            </a:r>
            <a:endParaRPr lang="es-PE" sz="2800" dirty="0"/>
          </a:p>
        </p:txBody>
      </p:sp>
    </p:spTree>
    <p:extLst>
      <p:ext uri="{BB962C8B-B14F-4D97-AF65-F5344CB8AC3E}">
        <p14:creationId xmlns:p14="http://schemas.microsoft.com/office/powerpoint/2010/main" val="37125456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1877180419"/>
              </p:ext>
            </p:extLst>
          </p:nvPr>
        </p:nvGraphicFramePr>
        <p:xfrm>
          <a:off x="179388" y="2463404"/>
          <a:ext cx="8845550" cy="2225923"/>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1373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2558111435"/>
              </p:ext>
            </p:extLst>
          </p:nvPr>
        </p:nvGraphicFramePr>
        <p:xfrm>
          <a:off x="179388" y="2463404"/>
          <a:ext cx="8845550" cy="2262534"/>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900" b="0" dirty="0" err="1" smtClean="0">
                          <a:latin typeface="Minion Pro"/>
                          <a:cs typeface="Minion Pro"/>
                        </a:rPr>
                        <a:t>ἀ</a:t>
                      </a:r>
                      <a:r>
                        <a:rPr lang="en-US" sz="1900" b="0" dirty="0" smtClean="0">
                          <a:latin typeface="Minion Pro"/>
                          <a:cs typeface="Minion Pro"/>
                        </a:rPr>
                        <a:t>π</a:t>
                      </a:r>
                      <a:r>
                        <a:rPr lang="en-US" sz="1900" b="0" dirty="0" err="1" smtClean="0">
                          <a:latin typeface="Minion Pro"/>
                          <a:cs typeface="Minion Pro"/>
                        </a:rPr>
                        <a:t>οκρίνομ</a:t>
                      </a:r>
                      <a:r>
                        <a:rPr lang="en-US" sz="1900" b="0" dirty="0" smtClean="0">
                          <a:latin typeface="Minion Pro"/>
                          <a:cs typeface="Minion Pro"/>
                        </a:rPr>
                        <a:t>α</a:t>
                      </a:r>
                      <a:r>
                        <a:rPr lang="en-US" sz="1900" b="0" dirty="0" err="1" smtClean="0">
                          <a:latin typeface="Minion Pro"/>
                          <a:cs typeface="Minion Pro"/>
                        </a:rPr>
                        <a:t>ι</a:t>
                      </a:r>
                      <a:endParaRPr kumimoji="0" lang="en-US" sz="19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respondió</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85737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40767658"/>
              </p:ext>
            </p:extLst>
          </p:nvPr>
        </p:nvGraphicFramePr>
        <p:xfrm>
          <a:off x="179388" y="2463404"/>
          <a:ext cx="8845550" cy="2286045"/>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900" b="0" dirty="0" err="1" smtClean="0">
                          <a:latin typeface="Minion Pro"/>
                          <a:cs typeface="Minion Pro"/>
                        </a:rPr>
                        <a:t>ἀ</a:t>
                      </a:r>
                      <a:r>
                        <a:rPr lang="en-US" sz="1900" b="0" dirty="0" smtClean="0">
                          <a:latin typeface="Minion Pro"/>
                          <a:cs typeface="Minion Pro"/>
                        </a:rPr>
                        <a:t>π</a:t>
                      </a:r>
                      <a:r>
                        <a:rPr lang="en-US" sz="1900" b="0" dirty="0" err="1" smtClean="0">
                          <a:latin typeface="Minion Pro"/>
                          <a:cs typeface="Minion Pro"/>
                        </a:rPr>
                        <a:t>οκρίνομ</a:t>
                      </a:r>
                      <a:r>
                        <a:rPr lang="en-US" sz="1900" b="0" dirty="0" smtClean="0">
                          <a:latin typeface="Minion Pro"/>
                          <a:cs typeface="Minion Pro"/>
                        </a:rPr>
                        <a:t>α</a:t>
                      </a:r>
                      <a:r>
                        <a:rPr lang="en-US" sz="1900" b="0" dirty="0" err="1" smtClean="0">
                          <a:latin typeface="Minion Pro"/>
                          <a:cs typeface="Minion Pro"/>
                        </a:rPr>
                        <a:t>ι</a:t>
                      </a:r>
                      <a:endParaRPr kumimoji="0" lang="en-US" sz="19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respondió</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30432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689730399"/>
              </p:ext>
            </p:extLst>
          </p:nvPr>
        </p:nvGraphicFramePr>
        <p:xfrm>
          <a:off x="179388" y="2463404"/>
          <a:ext cx="8845550" cy="2331706"/>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900" b="0" dirty="0" err="1" smtClean="0">
                          <a:latin typeface="Minion Pro"/>
                          <a:cs typeface="Minion Pro"/>
                        </a:rPr>
                        <a:t>ἀ</a:t>
                      </a:r>
                      <a:r>
                        <a:rPr lang="en-US" sz="1900" b="0" dirty="0" smtClean="0">
                          <a:latin typeface="Minion Pro"/>
                          <a:cs typeface="Minion Pro"/>
                        </a:rPr>
                        <a:t>π</a:t>
                      </a:r>
                      <a:r>
                        <a:rPr lang="en-US" sz="1900" b="0" dirty="0" err="1" smtClean="0">
                          <a:latin typeface="Minion Pro"/>
                          <a:cs typeface="Minion Pro"/>
                        </a:rPr>
                        <a:t>οκρίνομ</a:t>
                      </a:r>
                      <a:r>
                        <a:rPr lang="en-US" sz="1900" b="0" dirty="0" smtClean="0">
                          <a:latin typeface="Minion Pro"/>
                          <a:cs typeface="Minion Pro"/>
                        </a:rPr>
                        <a:t>α</a:t>
                      </a:r>
                      <a:r>
                        <a:rPr lang="en-US" sz="1900" b="0" dirty="0" err="1" smtClean="0">
                          <a:latin typeface="Minion Pro"/>
                          <a:cs typeface="Minion Pro"/>
                        </a:rPr>
                        <a:t>ι</a:t>
                      </a:r>
                      <a:endParaRPr kumimoji="0" lang="en-US" sz="19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respondió</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s-ES" sz="2400" b="0" dirty="0" err="1" smtClean="0">
                          <a:latin typeface="Bwgrkn"/>
                          <a:cs typeface="Bwgrkn"/>
                        </a:rPr>
                        <a:t>zhte,w</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buscan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3588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850931130"/>
              </p:ext>
            </p:extLst>
          </p:nvPr>
        </p:nvGraphicFramePr>
        <p:xfrm>
          <a:off x="179388" y="2463404"/>
          <a:ext cx="8845550" cy="2377367"/>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900" b="0" dirty="0" err="1" smtClean="0">
                          <a:latin typeface="Minion Pro"/>
                          <a:cs typeface="Minion Pro"/>
                        </a:rPr>
                        <a:t>ἀ</a:t>
                      </a:r>
                      <a:r>
                        <a:rPr lang="en-US" sz="1900" b="0" dirty="0" smtClean="0">
                          <a:latin typeface="Minion Pro"/>
                          <a:cs typeface="Minion Pro"/>
                        </a:rPr>
                        <a:t>π</a:t>
                      </a:r>
                      <a:r>
                        <a:rPr lang="en-US" sz="1900" b="0" dirty="0" err="1" smtClean="0">
                          <a:latin typeface="Minion Pro"/>
                          <a:cs typeface="Minion Pro"/>
                        </a:rPr>
                        <a:t>οκρίνομ</a:t>
                      </a:r>
                      <a:r>
                        <a:rPr lang="en-US" sz="1900" b="0" dirty="0" smtClean="0">
                          <a:latin typeface="Minion Pro"/>
                          <a:cs typeface="Minion Pro"/>
                        </a:rPr>
                        <a:t>α</a:t>
                      </a:r>
                      <a:r>
                        <a:rPr lang="en-US" sz="1900" b="0" dirty="0" err="1" smtClean="0">
                          <a:latin typeface="Minion Pro"/>
                          <a:cs typeface="Minion Pro"/>
                        </a:rPr>
                        <a:t>ι</a:t>
                      </a:r>
                      <a:endParaRPr kumimoji="0" lang="en-US" sz="19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respondió</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s-ES" sz="2400" b="0" dirty="0" err="1" smtClean="0">
                          <a:latin typeface="Bwgrkn"/>
                          <a:cs typeface="Bwgrkn"/>
                        </a:rPr>
                        <a:t>zhte,w</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buscan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vieron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4120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220168200"/>
              </p:ext>
            </p:extLst>
          </p:nvPr>
        </p:nvGraphicFramePr>
        <p:xfrm>
          <a:off x="179388" y="2463404"/>
          <a:ext cx="8845550" cy="2423028"/>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900" b="0" dirty="0" err="1" smtClean="0">
                          <a:latin typeface="Minion Pro"/>
                          <a:cs typeface="Minion Pro"/>
                        </a:rPr>
                        <a:t>ἀ</a:t>
                      </a:r>
                      <a:r>
                        <a:rPr lang="en-US" sz="1900" b="0" dirty="0" smtClean="0">
                          <a:latin typeface="Minion Pro"/>
                          <a:cs typeface="Minion Pro"/>
                        </a:rPr>
                        <a:t>π</a:t>
                      </a:r>
                      <a:r>
                        <a:rPr lang="en-US" sz="1900" b="0" dirty="0" err="1" smtClean="0">
                          <a:latin typeface="Minion Pro"/>
                          <a:cs typeface="Minion Pro"/>
                        </a:rPr>
                        <a:t>οκρίνομ</a:t>
                      </a:r>
                      <a:r>
                        <a:rPr lang="en-US" sz="1900" b="0" dirty="0" smtClean="0">
                          <a:latin typeface="Minion Pro"/>
                          <a:cs typeface="Minion Pro"/>
                        </a:rPr>
                        <a:t>α</a:t>
                      </a:r>
                      <a:r>
                        <a:rPr lang="en-US" sz="1900" b="0" dirty="0" err="1" smtClean="0">
                          <a:latin typeface="Minion Pro"/>
                          <a:cs typeface="Minion Pro"/>
                        </a:rPr>
                        <a:t>ι</a:t>
                      </a:r>
                      <a:endParaRPr kumimoji="0" lang="en-US" sz="19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respondió</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s-ES" sz="2400" b="0" dirty="0" err="1" smtClean="0">
                          <a:latin typeface="Bwgrkn"/>
                          <a:cs typeface="Bwgrkn"/>
                        </a:rPr>
                        <a:t>zhte,w</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buscan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vieron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ἐσθίω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comieron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64971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9389" y="-20538"/>
            <a:ext cx="87852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000" dirty="0">
                <a:latin typeface="Minion Pro"/>
                <a:cs typeface="Minion Pro"/>
              </a:rPr>
              <a:t>Jn 6:</a:t>
            </a:r>
            <a:r>
              <a:rPr lang="es-ES" sz="3000" dirty="0">
                <a:latin typeface="Minion Pro"/>
                <a:cs typeface="Minion Pro"/>
              </a:rPr>
              <a:t>26  </a:t>
            </a:r>
            <a:r>
              <a:rPr lang="el-GR" sz="3000" dirty="0">
                <a:latin typeface="Minion Pro"/>
                <a:cs typeface="Minion Pro"/>
              </a:rPr>
              <a:t>ἀπεκρίθη αὐτοῖς ὁ Ἰησοῦς καὶ </a:t>
            </a:r>
            <a:r>
              <a:rPr lang="el-GR" sz="3000" b="1" dirty="0">
                <a:latin typeface="Minion Pro"/>
                <a:cs typeface="Minion Pro"/>
              </a:rPr>
              <a:t>εἶπεν</a:t>
            </a:r>
            <a:r>
              <a:rPr lang="el-GR" sz="3000" dirty="0">
                <a:latin typeface="Minion Pro"/>
                <a:cs typeface="Minion Pro"/>
              </a:rPr>
              <a:t>, Ἀμὴν ἀμὴν λέγω ὑμῖν, ζητεῖτέ με οὐχ ὅτι </a:t>
            </a:r>
            <a:r>
              <a:rPr lang="el-GR" sz="3000" b="1" dirty="0">
                <a:latin typeface="Minion Pro"/>
                <a:cs typeface="Minion Pro"/>
              </a:rPr>
              <a:t>εἴδετε</a:t>
            </a:r>
            <a:r>
              <a:rPr lang="el-GR" sz="3000" dirty="0">
                <a:latin typeface="Minion Pro"/>
                <a:cs typeface="Minion Pro"/>
              </a:rPr>
              <a:t> σημεῖα, ἀλλʼ ὅτι </a:t>
            </a:r>
            <a:r>
              <a:rPr lang="el-GR" sz="3000" b="1" dirty="0">
                <a:latin typeface="Minion Pro"/>
                <a:cs typeface="Minion Pro"/>
              </a:rPr>
              <a:t>ἐφάγετε</a:t>
            </a:r>
            <a:r>
              <a:rPr lang="el-GR" sz="3000" dirty="0">
                <a:latin typeface="Minion Pro"/>
                <a:cs typeface="Minion Pro"/>
              </a:rPr>
              <a:t> ἐκ τῶν ἄρτων καὶ </a:t>
            </a:r>
            <a:r>
              <a:rPr lang="el-GR" sz="3000" dirty="0" smtClean="0">
                <a:latin typeface="Minion Pro"/>
                <a:cs typeface="Minion Pro"/>
              </a:rPr>
              <a:t>ἐχορτάσθητε</a:t>
            </a:r>
            <a:r>
              <a:rPr lang="es-ES_tradnl" sz="3000" dirty="0" smtClean="0">
                <a:latin typeface="Minion Pro"/>
                <a:cs typeface="Minion Pro"/>
              </a:rPr>
              <a:t> (API2P)</a:t>
            </a:r>
            <a:r>
              <a:rPr lang="el-GR" sz="3000" dirty="0" smtClean="0">
                <a:latin typeface="Minion Pro"/>
                <a:cs typeface="Minion Pro"/>
              </a:rPr>
              <a:t>. </a:t>
            </a:r>
            <a:endParaRPr lang="es-MX" sz="3000" dirty="0">
              <a:latin typeface="Minion Pro"/>
              <a:cs typeface="Minion Pro"/>
            </a:endParaRPr>
          </a:p>
        </p:txBody>
      </p:sp>
      <p:graphicFrame>
        <p:nvGraphicFramePr>
          <p:cNvPr id="45172" name="Group 116"/>
          <p:cNvGraphicFramePr>
            <a:graphicFrameLocks noGrp="1"/>
          </p:cNvGraphicFramePr>
          <p:nvPr>
            <p:extLst>
              <p:ext uri="{D42A27DB-BD31-4B8C-83A1-F6EECF244321}">
                <p14:modId xmlns:p14="http://schemas.microsoft.com/office/powerpoint/2010/main" val="4094767450"/>
              </p:ext>
            </p:extLst>
          </p:nvPr>
        </p:nvGraphicFramePr>
        <p:xfrm>
          <a:off x="179388" y="2463404"/>
          <a:ext cx="8845550" cy="2423028"/>
        </p:xfrm>
        <a:graphic>
          <a:graphicData uri="http://schemas.openxmlformats.org/drawingml/2006/table">
            <a:tbl>
              <a:tblPr/>
              <a:tblGrid>
                <a:gridCol w="1893887"/>
                <a:gridCol w="611188"/>
                <a:gridCol w="473075"/>
                <a:gridCol w="533400"/>
                <a:gridCol w="609600"/>
                <a:gridCol w="609600"/>
                <a:gridCol w="382587"/>
                <a:gridCol w="358775"/>
                <a:gridCol w="1441450"/>
                <a:gridCol w="1931988"/>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900" b="0" dirty="0" err="1" smtClean="0">
                          <a:latin typeface="Minion Pro"/>
                          <a:cs typeface="Minion Pro"/>
                        </a:rPr>
                        <a:t>ἀ</a:t>
                      </a:r>
                      <a:r>
                        <a:rPr lang="en-US" sz="1900" b="0" dirty="0" smtClean="0">
                          <a:latin typeface="Minion Pro"/>
                          <a:cs typeface="Minion Pro"/>
                        </a:rPr>
                        <a:t>π</a:t>
                      </a:r>
                      <a:r>
                        <a:rPr lang="en-US" sz="1900" b="0" dirty="0" err="1" smtClean="0">
                          <a:latin typeface="Minion Pro"/>
                          <a:cs typeface="Minion Pro"/>
                        </a:rPr>
                        <a:t>οκρίνομ</a:t>
                      </a:r>
                      <a:r>
                        <a:rPr lang="en-US" sz="1900" b="0" dirty="0" smtClean="0">
                          <a:latin typeface="Minion Pro"/>
                          <a:cs typeface="Minion Pro"/>
                        </a:rPr>
                        <a:t>α</a:t>
                      </a:r>
                      <a:r>
                        <a:rPr lang="en-US" sz="1900" b="0" dirty="0" err="1" smtClean="0">
                          <a:latin typeface="Minion Pro"/>
                          <a:cs typeface="Minion Pro"/>
                        </a:rPr>
                        <a:t>ι</a:t>
                      </a:r>
                      <a:endParaRPr kumimoji="0" lang="en-US" sz="19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respondió</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ei=pen</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zhtei</a:t>
                      </a:r>
                      <a:r>
                        <a:rPr kumimoji="0" lang="es-ES" sz="2100" b="0" i="0" u="none" strike="noStrike" cap="none" normalizeH="0" baseline="0" dirty="0">
                          <a:ln>
                            <a:noFill/>
                          </a:ln>
                          <a:solidFill>
                            <a:schemeClr val="tx1"/>
                          </a:solidFill>
                          <a:effectLst/>
                          <a:latin typeface="Bwgrkn"/>
                          <a:ea typeface="ＭＳ Ｐゴシック" charset="0"/>
                          <a:cs typeface="Bwgrkn"/>
                        </a:rPr>
                        <a:t>/te,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s-ES" sz="2400" b="0" dirty="0" err="1" smtClean="0">
                          <a:latin typeface="Bwgrkn"/>
                          <a:cs typeface="Bwgrkn"/>
                        </a:rPr>
                        <a:t>zhte,w</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buscan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ei;dete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vieron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err="1">
                          <a:ln>
                            <a:noFill/>
                          </a:ln>
                          <a:solidFill>
                            <a:schemeClr val="tx1"/>
                          </a:solidFill>
                          <a:effectLst/>
                          <a:latin typeface="Bwgrkn"/>
                          <a:ea typeface="ＭＳ Ｐゴシック" charset="0"/>
                          <a:cs typeface="Bwgrkn"/>
                        </a:rPr>
                        <a:t>evfa,gete</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ἐσθίω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comieron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162" name="Text Box 106"/>
          <p:cNvSpPr txBox="1">
            <a:spLocks noChangeArrowheads="1"/>
          </p:cNvSpPr>
          <p:nvPr/>
        </p:nvSpPr>
        <p:spPr bwMode="auto">
          <a:xfrm>
            <a:off x="179388" y="1383507"/>
            <a:ext cx="89646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2000" dirty="0">
                <a:cs typeface="+mn-cs"/>
              </a:rPr>
              <a:t>Respondió a ellos Jesús y dijo: “En verdad, en verdad les digo: ‘me buscan no porque vieron las señales, sino porque comieron de los panes y fueron saciados’”.</a:t>
            </a:r>
            <a:endParaRPr lang="es-PE" sz="2000" dirty="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162"/>
                                        </p:tgtEl>
                                        <p:attrNameLst>
                                          <p:attrName>style.visibility</p:attrName>
                                        </p:attrNameLst>
                                      </p:cBhvr>
                                      <p:to>
                                        <p:strVal val="visible"/>
                                      </p:to>
                                    </p:set>
                                    <p:animEffect transition="in" filter="dissolve">
                                      <p:cBhvr>
                                        <p:cTn id="7" dur="500"/>
                                        <p:tgtEl>
                                          <p:spTgt spid="45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179388" y="987425"/>
            <a:ext cx="627710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u="sng" dirty="0" err="1" smtClean="0">
                <a:latin typeface="Minion Pro"/>
                <a:cs typeface="Minion Pro"/>
              </a:rPr>
              <a:t>Presente</a:t>
            </a:r>
            <a:r>
              <a:rPr lang="en-US" sz="4000" dirty="0" smtClean="0">
                <a:latin typeface="Minion Pro"/>
                <a:cs typeface="Minion Pro"/>
              </a:rPr>
              <a:t>			</a:t>
            </a:r>
            <a:r>
              <a:rPr lang="en-US" sz="4000" u="sng" dirty="0" err="1" smtClean="0">
                <a:latin typeface="Minion Pro"/>
                <a:cs typeface="Minion Pro"/>
              </a:rPr>
              <a:t>Aoristo</a:t>
            </a:r>
            <a:endParaRPr lang="en-US" sz="4000" u="sng" dirty="0" smtClean="0">
              <a:latin typeface="Minion Pro"/>
              <a:cs typeface="Minion Pro"/>
            </a:endParaRPr>
          </a:p>
          <a:p>
            <a:r>
              <a:rPr lang="en-US" sz="4000" dirty="0" err="1" smtClean="0">
                <a:latin typeface="Minion Pro"/>
                <a:cs typeface="Minion Pro"/>
              </a:rPr>
              <a:t>γίνομ</a:t>
            </a:r>
            <a:r>
              <a:rPr lang="en-US" sz="4000" dirty="0" smtClean="0">
                <a:latin typeface="Minion Pro"/>
                <a:cs typeface="Minion Pro"/>
              </a:rPr>
              <a:t>α</a:t>
            </a:r>
            <a:r>
              <a:rPr lang="en-US" sz="4000" dirty="0" err="1" smtClean="0">
                <a:latin typeface="Minion Pro"/>
                <a:cs typeface="Minion Pro"/>
              </a:rPr>
              <a:t>ι</a:t>
            </a:r>
            <a:r>
              <a:rPr lang="en-US" sz="4000" dirty="0">
                <a:latin typeface="Minion Pro"/>
                <a:cs typeface="Minion Pro"/>
              </a:rPr>
              <a:t>	</a:t>
            </a:r>
            <a:r>
              <a:rPr lang="en-US" sz="4000" dirty="0" smtClean="0">
                <a:latin typeface="Minion Pro"/>
                <a:cs typeface="Minion Pro"/>
              </a:rPr>
              <a:t>			195</a:t>
            </a:r>
            <a:r>
              <a:rPr lang="en-US" sz="4000" dirty="0">
                <a:latin typeface="Minion Pro"/>
                <a:cs typeface="Minion Pro"/>
              </a:rPr>
              <a:t>. </a:t>
            </a:r>
            <a:r>
              <a:rPr lang="en-US" sz="4000" b="1" dirty="0" err="1">
                <a:latin typeface="Minion Pro"/>
                <a:cs typeface="Minion Pro"/>
              </a:rPr>
              <a:t>ἐγένομην</a:t>
            </a:r>
            <a:endParaRPr lang="es-ES_tradnl" sz="4000" b="1" dirty="0">
              <a:latin typeface="Minion Pro"/>
              <a:cs typeface="Minion Pro"/>
            </a:endParaRPr>
          </a:p>
          <a:p>
            <a:r>
              <a:rPr lang="en-US" sz="4000" dirty="0" err="1">
                <a:latin typeface="Minion Pro"/>
                <a:cs typeface="Minion Pro"/>
              </a:rPr>
              <a:t>ἔρχομ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a:t>
            </a:r>
            <a:r>
              <a:rPr lang="en-US" sz="4000" dirty="0" smtClean="0">
                <a:latin typeface="Minion Pro"/>
                <a:cs typeface="Minion Pro"/>
              </a:rPr>
              <a:t>			196</a:t>
            </a:r>
            <a:r>
              <a:rPr lang="en-US" sz="4000" dirty="0">
                <a:latin typeface="Minion Pro"/>
                <a:cs typeface="Minion Pro"/>
              </a:rPr>
              <a:t>. </a:t>
            </a:r>
            <a:r>
              <a:rPr lang="en-US" sz="4000" b="1" dirty="0" err="1">
                <a:latin typeface="Minion Pro"/>
                <a:cs typeface="Minion Pro"/>
              </a:rPr>
              <a:t>ἤλθον</a:t>
            </a:r>
            <a:endParaRPr lang="es-ES_tradnl" sz="4000" b="1" dirty="0">
              <a:latin typeface="Minion Pro"/>
              <a:cs typeface="Minion Pro"/>
            </a:endParaRPr>
          </a:p>
          <a:p>
            <a:r>
              <a:rPr lang="en-US" sz="4000" dirty="0" err="1">
                <a:latin typeface="Minion Pro"/>
                <a:cs typeface="Minion Pro"/>
              </a:rPr>
              <a:t>ἀ</a:t>
            </a:r>
            <a:r>
              <a:rPr lang="en-US" sz="4000" dirty="0">
                <a:latin typeface="Minion Pro"/>
                <a:cs typeface="Minion Pro"/>
              </a:rPr>
              <a:t>π</a:t>
            </a:r>
            <a:r>
              <a:rPr lang="en-US" sz="4000" dirty="0" err="1">
                <a:latin typeface="Minion Pro"/>
                <a:cs typeface="Minion Pro"/>
              </a:rPr>
              <a:t>οκρίνομ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197. </a:t>
            </a:r>
            <a:r>
              <a:rPr lang="en-US" sz="4000" b="1" dirty="0" err="1">
                <a:latin typeface="Minion Pro"/>
                <a:cs typeface="Minion Pro"/>
              </a:rPr>
              <a:t>ἀ</a:t>
            </a:r>
            <a:r>
              <a:rPr lang="en-US" sz="4000" b="1" dirty="0">
                <a:latin typeface="Minion Pro"/>
                <a:cs typeface="Minion Pro"/>
              </a:rPr>
              <a:t>π</a:t>
            </a:r>
            <a:r>
              <a:rPr lang="en-US" sz="4000" b="1" dirty="0" err="1">
                <a:latin typeface="Minion Pro"/>
                <a:cs typeface="Minion Pro"/>
              </a:rPr>
              <a:t>εκρίθην</a:t>
            </a:r>
            <a:endParaRPr lang="es-ES_tradnl" sz="4000" b="1" dirty="0">
              <a:latin typeface="Minion Pro"/>
              <a:cs typeface="Minion Pro"/>
            </a:endParaRPr>
          </a:p>
          <a:p>
            <a:r>
              <a:rPr lang="en-US" sz="4000" dirty="0" err="1">
                <a:latin typeface="Minion Pro"/>
                <a:cs typeface="Minion Pro"/>
              </a:rPr>
              <a:t>δύν</a:t>
            </a:r>
            <a:r>
              <a:rPr lang="en-US" sz="4000" dirty="0">
                <a:latin typeface="Minion Pro"/>
                <a:cs typeface="Minion Pro"/>
              </a:rPr>
              <a:t>αμα</a:t>
            </a:r>
            <a:r>
              <a:rPr lang="en-US" sz="4000" dirty="0" err="1">
                <a:latin typeface="Minion Pro"/>
                <a:cs typeface="Minion Pro"/>
              </a:rPr>
              <a:t>ι</a:t>
            </a:r>
            <a:r>
              <a:rPr lang="en-US" sz="4000" dirty="0">
                <a:latin typeface="Minion Pro"/>
                <a:cs typeface="Minion Pro"/>
              </a:rPr>
              <a:t>	</a:t>
            </a:r>
            <a:r>
              <a:rPr lang="en-US" sz="4000" dirty="0" smtClean="0">
                <a:latin typeface="Minion Pro"/>
                <a:cs typeface="Minion Pro"/>
              </a:rPr>
              <a:t>		198</a:t>
            </a:r>
            <a:r>
              <a:rPr lang="en-US" sz="4000" dirty="0">
                <a:latin typeface="Minion Pro"/>
                <a:cs typeface="Minion Pro"/>
              </a:rPr>
              <a:t>. </a:t>
            </a:r>
            <a:r>
              <a:rPr lang="en-US" sz="4000" b="1" dirty="0" err="1">
                <a:latin typeface="Minion Pro"/>
                <a:cs typeface="Minion Pro"/>
              </a:rPr>
              <a:t>ἠδύν</a:t>
            </a:r>
            <a:r>
              <a:rPr lang="en-US" sz="4000" b="1" dirty="0">
                <a:latin typeface="Minion Pro"/>
                <a:cs typeface="Minion Pro"/>
              </a:rPr>
              <a:t>α</a:t>
            </a:r>
            <a:r>
              <a:rPr lang="en-US" sz="4000" b="1" dirty="0" err="1">
                <a:latin typeface="Minion Pro"/>
                <a:cs typeface="Minion Pro"/>
              </a:rPr>
              <a:t>σθην</a:t>
            </a:r>
            <a:endParaRPr lang="es-ES_tradnl" sz="4000" b="1" dirty="0">
              <a:latin typeface="Minion Pro"/>
              <a:cs typeface="Minion Pro"/>
            </a:endParaRPr>
          </a:p>
          <a:p>
            <a:r>
              <a:rPr lang="en-US" sz="4000" dirty="0" smtClean="0">
                <a:latin typeface="Minion Pro"/>
                <a:cs typeface="Minion Pro"/>
              </a:rPr>
              <a:t>							</a:t>
            </a:r>
            <a:r>
              <a:rPr lang="en-US" sz="4000" b="1" dirty="0" err="1" smtClean="0">
                <a:latin typeface="Minion Pro"/>
                <a:cs typeface="Minion Pro"/>
              </a:rPr>
              <a:t>ἠδύνηθην</a:t>
            </a:r>
            <a:endParaRPr lang="es-ES_tradnl" sz="4000" b="1" dirty="0">
              <a:latin typeface="Minion Pro"/>
              <a:cs typeface="Minion Pro"/>
            </a:endParaRPr>
          </a:p>
        </p:txBody>
      </p:sp>
      <p:sp>
        <p:nvSpPr>
          <p:cNvPr id="4" name="Rectangle 3"/>
          <p:cNvSpPr/>
          <p:nvPr/>
        </p:nvSpPr>
        <p:spPr>
          <a:xfrm>
            <a:off x="323528" y="339502"/>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16:</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13917560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79389" y="898923"/>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6600" b="1" dirty="0">
              <a:solidFill>
                <a:srgbClr val="FF3300"/>
              </a:solidFill>
              <a:latin typeface="Bwgrkl" charset="0"/>
              <a:cs typeface="+mn-cs"/>
            </a:endParaRPr>
          </a:p>
          <a:p>
            <a:pPr algn="ctr">
              <a:defRPr/>
            </a:pPr>
            <a:r>
              <a:rPr lang="es-MX" sz="10000" b="1" dirty="0">
                <a:solidFill>
                  <a:srgbClr val="FF3300"/>
                </a:solidFill>
                <a:latin typeface="Bwgrkn"/>
                <a:cs typeface="Bwgrkn"/>
              </a:rPr>
              <a:t>e;</a:t>
            </a:r>
            <a:r>
              <a:rPr lang="es-MX" sz="10000" b="1" dirty="0">
                <a:latin typeface="Bwgrkn"/>
                <a:cs typeface="Bwgrkn"/>
              </a:rPr>
              <a:t> </a:t>
            </a:r>
            <a:r>
              <a:rPr lang="es-MX" sz="10000" b="1" dirty="0">
                <a:solidFill>
                  <a:srgbClr val="009900"/>
                </a:solidFill>
                <a:latin typeface="Bwgrkn"/>
                <a:cs typeface="Bwgrkn"/>
              </a:rPr>
              <a:t>lab</a:t>
            </a:r>
            <a:r>
              <a:rPr lang="es-MX" sz="10000" b="1" dirty="0">
                <a:latin typeface="Bwgrkn"/>
                <a:cs typeface="Bwgrkn"/>
              </a:rPr>
              <a:t> </a:t>
            </a:r>
            <a:r>
              <a:rPr lang="es-MX" sz="10000" b="1" dirty="0">
                <a:solidFill>
                  <a:srgbClr val="FF3300"/>
                </a:solidFill>
                <a:latin typeface="Bwgrkn"/>
                <a:cs typeface="Bwgrkn"/>
              </a:rPr>
              <a:t>on</a:t>
            </a:r>
            <a:endParaRPr lang="es-PE" sz="2800" dirty="0">
              <a:latin typeface="Bwgrkn"/>
              <a:cs typeface="Bwgrkn"/>
            </a:endParaRPr>
          </a:p>
        </p:txBody>
      </p:sp>
      <p:sp>
        <p:nvSpPr>
          <p:cNvPr id="40963" name="Line 3"/>
          <p:cNvSpPr>
            <a:spLocks noChangeShapeType="1"/>
          </p:cNvSpPr>
          <p:nvPr/>
        </p:nvSpPr>
        <p:spPr bwMode="auto">
          <a:xfrm flipV="1">
            <a:off x="2843808" y="1654966"/>
            <a:ext cx="648693" cy="700759"/>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0964" name="Line 4"/>
          <p:cNvSpPr>
            <a:spLocks noChangeShapeType="1"/>
          </p:cNvSpPr>
          <p:nvPr/>
        </p:nvSpPr>
        <p:spPr bwMode="auto">
          <a:xfrm flipV="1">
            <a:off x="4211638" y="3363689"/>
            <a:ext cx="0" cy="4321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0965" name="Line 5"/>
          <p:cNvSpPr>
            <a:spLocks noChangeShapeType="1"/>
          </p:cNvSpPr>
          <p:nvPr/>
        </p:nvSpPr>
        <p:spPr bwMode="auto">
          <a:xfrm flipH="1" flipV="1">
            <a:off x="5003800" y="1654968"/>
            <a:ext cx="792335" cy="772765"/>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0966" name="Text Box 6"/>
          <p:cNvSpPr txBox="1">
            <a:spLocks noChangeArrowheads="1"/>
          </p:cNvSpPr>
          <p:nvPr/>
        </p:nvSpPr>
        <p:spPr bwMode="auto">
          <a:xfrm>
            <a:off x="2913063" y="3706417"/>
            <a:ext cx="26224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raíz en aoristo</a:t>
            </a:r>
            <a:endParaRPr lang="en-US" sz="3000">
              <a:cs typeface="+mn-cs"/>
            </a:endParaRPr>
          </a:p>
        </p:txBody>
      </p:sp>
      <p:sp>
        <p:nvSpPr>
          <p:cNvPr id="40967" name="Text Box 7"/>
          <p:cNvSpPr txBox="1">
            <a:spLocks noChangeArrowheads="1"/>
          </p:cNvSpPr>
          <p:nvPr/>
        </p:nvSpPr>
        <p:spPr bwMode="auto">
          <a:xfrm>
            <a:off x="1258889" y="987574"/>
            <a:ext cx="66430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dirty="0">
                <a:cs typeface="+mn-cs"/>
              </a:rPr>
              <a:t>aumento y desinencias del imperfecto</a:t>
            </a:r>
            <a:endParaRPr lang="en-US" sz="3000" dirty="0">
              <a:cs typeface="+mn-cs"/>
            </a:endParaRPr>
          </a:p>
        </p:txBody>
      </p:sp>
      <p:sp>
        <p:nvSpPr>
          <p:cNvPr id="40968" name="Text Box 8"/>
          <p:cNvSpPr txBox="1">
            <a:spLocks noChangeArrowheads="1"/>
          </p:cNvSpPr>
          <p:nvPr/>
        </p:nvSpPr>
        <p:spPr bwMode="auto">
          <a:xfrm>
            <a:off x="292553" y="2109"/>
            <a:ext cx="8558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MX" sz="4400" b="1" dirty="0" smtClean="0">
                <a:latin typeface="Bwgrkn"/>
                <a:cs typeface="Bwgrkn"/>
              </a:rPr>
              <a:t>lamba</a:t>
            </a:r>
            <a:r>
              <a:rPr lang="es-MX" sz="4400" b="1" dirty="0">
                <a:latin typeface="Bwgrkn"/>
                <a:cs typeface="Bwgrkn"/>
              </a:rPr>
              <a:t>,nw</a:t>
            </a:r>
            <a:r>
              <a:rPr lang="en-US" sz="3600" dirty="0">
                <a:cs typeface="+mn-cs"/>
              </a:rPr>
              <a:t> en </a:t>
            </a:r>
            <a:r>
              <a:rPr lang="en-US" sz="3600" dirty="0" err="1" smtClean="0">
                <a:cs typeface="+mn-cs"/>
              </a:rPr>
              <a:t>Aoristo</a:t>
            </a:r>
            <a:r>
              <a:rPr lang="en-US" sz="3600" dirty="0" smtClean="0">
                <a:cs typeface="+mn-cs"/>
              </a:rPr>
              <a:t> </a:t>
            </a:r>
            <a:r>
              <a:rPr lang="en-US" sz="3600" dirty="0">
                <a:cs typeface="+mn-cs"/>
              </a:rPr>
              <a:t>(2º)</a:t>
            </a:r>
            <a:r>
              <a:rPr lang="en-US" sz="2000" dirty="0">
                <a:cs typeface="+mn-cs"/>
              </a:rPr>
              <a:t> </a:t>
            </a:r>
            <a:r>
              <a:rPr lang="en-US" sz="3600" dirty="0" err="1" smtClean="0">
                <a:cs typeface="+mn-cs"/>
              </a:rPr>
              <a:t>Activo</a:t>
            </a:r>
            <a:r>
              <a:rPr lang="en-US" sz="3600" dirty="0" smtClean="0">
                <a:cs typeface="+mn-cs"/>
              </a:rPr>
              <a:t> </a:t>
            </a:r>
            <a:r>
              <a:rPr lang="en-US" sz="3600" dirty="0" err="1" smtClean="0">
                <a:cs typeface="+mn-cs"/>
              </a:rPr>
              <a:t>Indicativo</a:t>
            </a:r>
            <a:endParaRPr lang="en-US" sz="36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179388" y="987425"/>
            <a:ext cx="620939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u="sng" dirty="0" err="1" smtClean="0">
                <a:latin typeface="Minion Pro"/>
                <a:cs typeface="Minion Pro"/>
              </a:rPr>
              <a:t>Presente</a:t>
            </a:r>
            <a:r>
              <a:rPr lang="en-US" sz="4000" dirty="0" smtClean="0">
                <a:latin typeface="Minion Pro"/>
                <a:cs typeface="Minion Pro"/>
              </a:rPr>
              <a:t>			</a:t>
            </a:r>
            <a:r>
              <a:rPr lang="en-US" sz="4000" u="sng" dirty="0" err="1" smtClean="0">
                <a:latin typeface="Minion Pro"/>
                <a:cs typeface="Minion Pro"/>
              </a:rPr>
              <a:t>Aoristo</a:t>
            </a:r>
            <a:endParaRPr lang="en-US" sz="4000" u="sng" dirty="0" smtClean="0">
              <a:latin typeface="Minion Pro"/>
              <a:cs typeface="Minion Pro"/>
            </a:endParaRPr>
          </a:p>
          <a:p>
            <a:r>
              <a:rPr lang="en-US" sz="4000" dirty="0" err="1" smtClean="0">
                <a:latin typeface="Minion Pro"/>
                <a:cs typeface="Minion Pro"/>
              </a:rPr>
              <a:t>ἐξέρχομ</a:t>
            </a:r>
            <a:r>
              <a:rPr lang="en-US" sz="4000" dirty="0" smtClean="0">
                <a:latin typeface="Minion Pro"/>
                <a:cs typeface="Minion Pro"/>
              </a:rPr>
              <a:t>α</a:t>
            </a:r>
            <a:r>
              <a:rPr lang="en-US" sz="4000" dirty="0" err="1" smtClean="0">
                <a:latin typeface="Minion Pro"/>
                <a:cs typeface="Minion Pro"/>
              </a:rPr>
              <a:t>ι</a:t>
            </a:r>
            <a:r>
              <a:rPr lang="en-US" sz="4000" dirty="0">
                <a:latin typeface="Minion Pro"/>
                <a:cs typeface="Minion Pro"/>
              </a:rPr>
              <a:t>	</a:t>
            </a:r>
            <a:r>
              <a:rPr lang="en-US" sz="4000" dirty="0" smtClean="0">
                <a:latin typeface="Minion Pro"/>
                <a:cs typeface="Minion Pro"/>
              </a:rPr>
              <a:t>	199</a:t>
            </a:r>
            <a:r>
              <a:rPr lang="en-US" sz="4000" dirty="0">
                <a:latin typeface="Minion Pro"/>
                <a:cs typeface="Minion Pro"/>
              </a:rPr>
              <a:t>. </a:t>
            </a:r>
            <a:r>
              <a:rPr lang="en-US" sz="4000" b="1" dirty="0" err="1">
                <a:latin typeface="Minion Pro"/>
                <a:cs typeface="Minion Pro"/>
              </a:rPr>
              <a:t>ἐξήλθον</a:t>
            </a:r>
            <a:endParaRPr lang="es-ES_tradnl" sz="4000" b="1" dirty="0">
              <a:latin typeface="Minion Pro"/>
              <a:cs typeface="Minion Pro"/>
            </a:endParaRPr>
          </a:p>
          <a:p>
            <a:r>
              <a:rPr lang="en-US" sz="4000" dirty="0" err="1">
                <a:latin typeface="Minion Pro"/>
                <a:cs typeface="Minion Pro"/>
              </a:rPr>
              <a:t>εἰσέρχομ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200. </a:t>
            </a:r>
            <a:r>
              <a:rPr lang="en-US" sz="4000" b="1" dirty="0" err="1" smtClean="0">
                <a:latin typeface="Minion Pro"/>
                <a:cs typeface="Minion Pro"/>
              </a:rPr>
              <a:t>εἰσήλθον</a:t>
            </a:r>
            <a:endParaRPr lang="en-US" sz="4000" b="1" dirty="0" smtClean="0">
              <a:latin typeface="Minion Pro"/>
              <a:cs typeface="Minion Pro"/>
            </a:endParaRPr>
          </a:p>
          <a:p>
            <a:r>
              <a:rPr lang="en-US" sz="4000" dirty="0">
                <a:latin typeface="Minion Pro"/>
                <a:cs typeface="Minion Pro"/>
              </a:rPr>
              <a:t>π</a:t>
            </a:r>
            <a:r>
              <a:rPr lang="en-US" sz="4000" dirty="0" err="1">
                <a:latin typeface="Minion Pro"/>
                <a:cs typeface="Minion Pro"/>
              </a:rPr>
              <a:t>ορεύομ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201. </a:t>
            </a:r>
            <a:r>
              <a:rPr lang="en-US" sz="4000" b="1" dirty="0" err="1">
                <a:latin typeface="Minion Pro"/>
                <a:cs typeface="Minion Pro"/>
              </a:rPr>
              <a:t>ἐ</a:t>
            </a:r>
            <a:r>
              <a:rPr lang="en-US" sz="4000" b="1" dirty="0">
                <a:latin typeface="Minion Pro"/>
                <a:cs typeface="Minion Pro"/>
              </a:rPr>
              <a:t>π</a:t>
            </a:r>
            <a:r>
              <a:rPr lang="en-US" sz="4000" b="1" dirty="0" err="1">
                <a:latin typeface="Minion Pro"/>
                <a:cs typeface="Minion Pro"/>
              </a:rPr>
              <a:t>ορεύθην</a:t>
            </a:r>
            <a:endParaRPr lang="es-ES_tradnl" sz="4000" b="1" dirty="0">
              <a:latin typeface="Minion Pro"/>
              <a:cs typeface="Minion Pro"/>
            </a:endParaRPr>
          </a:p>
          <a:p>
            <a:r>
              <a:rPr lang="en-US" sz="4000" dirty="0" err="1">
                <a:latin typeface="Minion Pro"/>
                <a:cs typeface="Minion Pro"/>
              </a:rPr>
              <a:t>ἀ</a:t>
            </a:r>
            <a:r>
              <a:rPr lang="en-US" sz="4000" dirty="0">
                <a:latin typeface="Minion Pro"/>
                <a:cs typeface="Minion Pro"/>
              </a:rPr>
              <a:t>π</a:t>
            </a:r>
            <a:r>
              <a:rPr lang="en-US" sz="4000" dirty="0" err="1">
                <a:latin typeface="Minion Pro"/>
                <a:cs typeface="Minion Pro"/>
              </a:rPr>
              <a:t>έρχομ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202. </a:t>
            </a:r>
            <a:r>
              <a:rPr lang="en-US" sz="4000" b="1" dirty="0" err="1" smtClean="0">
                <a:latin typeface="Minion Pro"/>
                <a:cs typeface="Minion Pro"/>
              </a:rPr>
              <a:t>ἀ</a:t>
            </a:r>
            <a:r>
              <a:rPr lang="en-US" sz="4000" b="1" dirty="0" smtClean="0">
                <a:latin typeface="Minion Pro"/>
                <a:cs typeface="Minion Pro"/>
              </a:rPr>
              <a:t>π</a:t>
            </a:r>
            <a:r>
              <a:rPr lang="en-US" sz="4000" b="1" dirty="0" err="1" smtClean="0">
                <a:latin typeface="Minion Pro"/>
                <a:cs typeface="Minion Pro"/>
              </a:rPr>
              <a:t>ήλθον</a:t>
            </a:r>
            <a:endParaRPr lang="es-ES_tradnl" sz="4000" b="1" dirty="0">
              <a:latin typeface="Minion Pro"/>
              <a:cs typeface="Minion Pro"/>
            </a:endParaRPr>
          </a:p>
        </p:txBody>
      </p:sp>
      <p:sp>
        <p:nvSpPr>
          <p:cNvPr id="4" name="Rectangle 3"/>
          <p:cNvSpPr/>
          <p:nvPr/>
        </p:nvSpPr>
        <p:spPr>
          <a:xfrm>
            <a:off x="323528" y="339502"/>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16:</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23856019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179388" y="987425"/>
            <a:ext cx="676544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u="sng" dirty="0" err="1" smtClean="0">
                <a:latin typeface="Minion Pro"/>
                <a:cs typeface="Minion Pro"/>
              </a:rPr>
              <a:t>Presente</a:t>
            </a:r>
            <a:r>
              <a:rPr lang="en-US" sz="4000" dirty="0" smtClean="0">
                <a:latin typeface="Minion Pro"/>
                <a:cs typeface="Minion Pro"/>
              </a:rPr>
              <a:t>			</a:t>
            </a:r>
            <a:r>
              <a:rPr lang="en-US" sz="4000" u="sng" dirty="0" err="1" smtClean="0">
                <a:latin typeface="Minion Pro"/>
                <a:cs typeface="Minion Pro"/>
              </a:rPr>
              <a:t>Aoristo</a:t>
            </a:r>
            <a:endParaRPr lang="en-US" sz="4000" u="sng" dirty="0" smtClean="0">
              <a:latin typeface="Minion Pro"/>
              <a:cs typeface="Minion Pro"/>
            </a:endParaRPr>
          </a:p>
          <a:p>
            <a:r>
              <a:rPr lang="en-US" sz="4000" dirty="0" smtClean="0">
                <a:latin typeface="Minion Pro"/>
                <a:cs typeface="Minion Pro"/>
              </a:rPr>
              <a:t>π</a:t>
            </a:r>
            <a:r>
              <a:rPr lang="en-US" sz="4000" dirty="0" err="1" smtClean="0">
                <a:latin typeface="Minion Pro"/>
                <a:cs typeface="Minion Pro"/>
              </a:rPr>
              <a:t>ροσέρχομ</a:t>
            </a:r>
            <a:r>
              <a:rPr lang="en-US" sz="4000" dirty="0" smtClean="0">
                <a:latin typeface="Minion Pro"/>
                <a:cs typeface="Minion Pro"/>
              </a:rPr>
              <a:t>α</a:t>
            </a:r>
            <a:r>
              <a:rPr lang="en-US" sz="4000" dirty="0" err="1" smtClean="0">
                <a:latin typeface="Minion Pro"/>
                <a:cs typeface="Minion Pro"/>
              </a:rPr>
              <a:t>ι</a:t>
            </a:r>
            <a:r>
              <a:rPr lang="en-US" sz="4000" dirty="0">
                <a:latin typeface="Minion Pro"/>
                <a:cs typeface="Minion Pro"/>
              </a:rPr>
              <a:t>	203. </a:t>
            </a:r>
            <a:r>
              <a:rPr lang="en-US" sz="4000" b="1" dirty="0">
                <a:latin typeface="Minion Pro"/>
                <a:cs typeface="Minion Pro"/>
              </a:rPr>
              <a:t>π</a:t>
            </a:r>
            <a:r>
              <a:rPr lang="en-US" sz="4000" b="1" dirty="0" err="1">
                <a:latin typeface="Minion Pro"/>
                <a:cs typeface="Minion Pro"/>
              </a:rPr>
              <a:t>ροσήλθον</a:t>
            </a:r>
            <a:endParaRPr lang="es-ES_tradnl" sz="4000" b="1" dirty="0">
              <a:latin typeface="Minion Pro"/>
              <a:cs typeface="Minion Pro"/>
            </a:endParaRPr>
          </a:p>
          <a:p>
            <a:r>
              <a:rPr lang="en-US" sz="4000" dirty="0">
                <a:latin typeface="Minion Pro"/>
                <a:cs typeface="Minion Pro"/>
              </a:rPr>
              <a:t>π</a:t>
            </a:r>
            <a:r>
              <a:rPr lang="en-US" sz="4000" dirty="0" err="1">
                <a:latin typeface="Minion Pro"/>
                <a:cs typeface="Minion Pro"/>
              </a:rPr>
              <a:t>ροσεύχομ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204. </a:t>
            </a:r>
            <a:r>
              <a:rPr lang="en-US" sz="4000" b="1" dirty="0">
                <a:latin typeface="Minion Pro"/>
                <a:cs typeface="Minion Pro"/>
              </a:rPr>
              <a:t>π</a:t>
            </a:r>
            <a:r>
              <a:rPr lang="en-US" sz="4000" b="1" dirty="0" err="1">
                <a:latin typeface="Minion Pro"/>
                <a:cs typeface="Minion Pro"/>
              </a:rPr>
              <a:t>ροσεύξ</a:t>
            </a:r>
            <a:r>
              <a:rPr lang="en-US" sz="4000" b="1" dirty="0">
                <a:latin typeface="Minion Pro"/>
                <a:cs typeface="Minion Pro"/>
              </a:rPr>
              <a:t>α</a:t>
            </a:r>
            <a:r>
              <a:rPr lang="en-US" sz="4000" b="1" dirty="0" err="1">
                <a:latin typeface="Minion Pro"/>
                <a:cs typeface="Minion Pro"/>
              </a:rPr>
              <a:t>μην</a:t>
            </a:r>
            <a:endParaRPr lang="es-ES_tradnl" sz="4000" b="1" dirty="0">
              <a:latin typeface="Minion Pro"/>
              <a:cs typeface="Minion Pro"/>
            </a:endParaRPr>
          </a:p>
          <a:p>
            <a:r>
              <a:rPr lang="en-US" sz="4000" dirty="0" err="1">
                <a:latin typeface="Minion Pro"/>
                <a:cs typeface="Minion Pro"/>
              </a:rPr>
              <a:t>φο</a:t>
            </a:r>
            <a:r>
              <a:rPr lang="en-US" sz="4000" dirty="0">
                <a:latin typeface="Minion Pro"/>
                <a:cs typeface="Minion Pro"/>
              </a:rPr>
              <a:t>β</a:t>
            </a:r>
            <a:r>
              <a:rPr lang="en-US" sz="4000" dirty="0" err="1">
                <a:latin typeface="Minion Pro"/>
                <a:cs typeface="Minion Pro"/>
              </a:rPr>
              <a:t>έομ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205. </a:t>
            </a:r>
            <a:r>
              <a:rPr lang="en-US" sz="4000" b="1" dirty="0" err="1">
                <a:latin typeface="Minion Pro"/>
                <a:cs typeface="Minion Pro"/>
              </a:rPr>
              <a:t>ἐφο</a:t>
            </a:r>
            <a:r>
              <a:rPr lang="en-US" sz="4000" b="1" dirty="0">
                <a:latin typeface="Minion Pro"/>
                <a:cs typeface="Minion Pro"/>
              </a:rPr>
              <a:t>β</a:t>
            </a:r>
            <a:r>
              <a:rPr lang="en-US" sz="4000" b="1" dirty="0" err="1">
                <a:latin typeface="Minion Pro"/>
                <a:cs typeface="Minion Pro"/>
              </a:rPr>
              <a:t>ήθην</a:t>
            </a:r>
            <a:endParaRPr lang="es-ES_tradnl" sz="4000" b="1" dirty="0">
              <a:latin typeface="Minion Pro"/>
              <a:cs typeface="Minion Pro"/>
            </a:endParaRPr>
          </a:p>
          <a:p>
            <a:r>
              <a:rPr lang="en-US" sz="4000" dirty="0" err="1">
                <a:latin typeface="Minion Pro"/>
                <a:cs typeface="Minion Pro"/>
              </a:rPr>
              <a:t>ἀσ</a:t>
            </a:r>
            <a:r>
              <a:rPr lang="en-US" sz="4000" dirty="0">
                <a:latin typeface="Minion Pro"/>
                <a:cs typeface="Minion Pro"/>
              </a:rPr>
              <a:t>π</a:t>
            </a:r>
            <a:r>
              <a:rPr lang="en-US" sz="4000" dirty="0" err="1">
                <a:latin typeface="Minion Pro"/>
                <a:cs typeface="Minion Pro"/>
              </a:rPr>
              <a:t>άζομ</a:t>
            </a:r>
            <a:r>
              <a:rPr lang="en-US" sz="4000" dirty="0">
                <a:latin typeface="Minion Pro"/>
                <a:cs typeface="Minion Pro"/>
              </a:rPr>
              <a:t>α</a:t>
            </a:r>
            <a:r>
              <a:rPr lang="en-US" sz="4000" dirty="0" err="1">
                <a:latin typeface="Minion Pro"/>
                <a:cs typeface="Minion Pro"/>
              </a:rPr>
              <a:t>ι</a:t>
            </a:r>
            <a:r>
              <a:rPr lang="en-US" sz="4000" dirty="0">
                <a:latin typeface="Minion Pro"/>
                <a:cs typeface="Minion Pro"/>
              </a:rPr>
              <a:t>	206. </a:t>
            </a:r>
            <a:r>
              <a:rPr lang="en-US" sz="4000" b="1" dirty="0" err="1" smtClean="0">
                <a:latin typeface="Minion Pro"/>
                <a:cs typeface="Minion Pro"/>
              </a:rPr>
              <a:t>ἠσ</a:t>
            </a:r>
            <a:r>
              <a:rPr lang="en-US" sz="4000" b="1" dirty="0" smtClean="0">
                <a:latin typeface="Minion Pro"/>
                <a:cs typeface="Minion Pro"/>
              </a:rPr>
              <a:t>π</a:t>
            </a:r>
            <a:r>
              <a:rPr lang="en-US" sz="4000" b="1" dirty="0" err="1" smtClean="0">
                <a:latin typeface="Minion Pro"/>
                <a:cs typeface="Minion Pro"/>
              </a:rPr>
              <a:t>άσ</a:t>
            </a:r>
            <a:r>
              <a:rPr lang="en-US" sz="4000" b="1" dirty="0" smtClean="0">
                <a:latin typeface="Minion Pro"/>
                <a:cs typeface="Minion Pro"/>
              </a:rPr>
              <a:t>α</a:t>
            </a:r>
            <a:r>
              <a:rPr lang="en-US" sz="4000" b="1" dirty="0" err="1" smtClean="0">
                <a:latin typeface="Minion Pro"/>
                <a:cs typeface="Minion Pro"/>
              </a:rPr>
              <a:t>μην</a:t>
            </a:r>
            <a:endParaRPr lang="es-ES_tradnl" sz="4000" b="1" dirty="0">
              <a:latin typeface="Minion Pro"/>
              <a:cs typeface="Minion Pro"/>
            </a:endParaRPr>
          </a:p>
        </p:txBody>
      </p:sp>
      <p:sp>
        <p:nvSpPr>
          <p:cNvPr id="4" name="Rectangle 3"/>
          <p:cNvSpPr/>
          <p:nvPr/>
        </p:nvSpPr>
        <p:spPr>
          <a:xfrm>
            <a:off x="323528" y="339502"/>
            <a:ext cx="3210134" cy="584776"/>
          </a:xfrm>
          <a:prstGeom prst="rect">
            <a:avLst/>
          </a:prstGeom>
          <a:solidFill>
            <a:srgbClr val="FF6600"/>
          </a:solidFill>
          <a:ln w="38100" cap="rnd" cmpd="sng">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s-MX" sz="3200" b="1" dirty="0">
                <a:ln>
                  <a:solidFill>
                    <a:srgbClr val="000000"/>
                  </a:solidFill>
                </a:ln>
                <a:solidFill>
                  <a:schemeClr val="bg1"/>
                </a:solidFill>
              </a:rPr>
              <a:t>Vocabulario </a:t>
            </a:r>
            <a:r>
              <a:rPr lang="es-MX" sz="3200" b="1" dirty="0" smtClean="0">
                <a:ln>
                  <a:solidFill>
                    <a:srgbClr val="000000"/>
                  </a:solidFill>
                </a:ln>
                <a:solidFill>
                  <a:schemeClr val="bg1"/>
                </a:solidFill>
              </a:rPr>
              <a:t>16:</a:t>
            </a:r>
            <a:endParaRPr lang="es-MX" sz="3200" b="1" dirty="0">
              <a:ln>
                <a:solidFill>
                  <a:srgbClr val="000000"/>
                </a:solidFill>
              </a:ln>
              <a:solidFill>
                <a:schemeClr val="bg1"/>
              </a:solidFill>
            </a:endParaRPr>
          </a:p>
        </p:txBody>
      </p:sp>
    </p:spTree>
    <p:extLst>
      <p:ext uri="{BB962C8B-B14F-4D97-AF65-F5344CB8AC3E}">
        <p14:creationId xmlns:p14="http://schemas.microsoft.com/office/powerpoint/2010/main" val="36605856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6000" b="1" dirty="0">
              <a:solidFill>
                <a:srgbClr val="FF3300"/>
              </a:solidFill>
              <a:latin typeface="Bwgrkl" charset="0"/>
              <a:cs typeface="+mn-cs"/>
            </a:endParaRPr>
          </a:p>
          <a:p>
            <a:pPr algn="ctr">
              <a:defRPr/>
            </a:pPr>
            <a:r>
              <a:rPr lang="es-MX" sz="10000" b="1" dirty="0">
                <a:solidFill>
                  <a:srgbClr val="009900"/>
                </a:solidFill>
                <a:latin typeface="Bwgrkn"/>
                <a:cs typeface="Bwgrkn"/>
              </a:rPr>
              <a:t>la</a:t>
            </a:r>
            <a:r>
              <a:rPr lang="es-MX" sz="10000" b="1" dirty="0">
                <a:solidFill>
                  <a:srgbClr val="FF3300"/>
                </a:solidFill>
                <a:latin typeface="Bwgrkn"/>
                <a:cs typeface="Bwgrkn"/>
              </a:rPr>
              <a:t>,</a:t>
            </a:r>
            <a:r>
              <a:rPr lang="es-MX" sz="10000" b="1" dirty="0">
                <a:solidFill>
                  <a:srgbClr val="009900"/>
                </a:solidFill>
                <a:latin typeface="Bwgrkn"/>
                <a:cs typeface="Bwgrkn"/>
              </a:rPr>
              <a:t>b</a:t>
            </a:r>
            <a:r>
              <a:rPr lang="es-MX" sz="10000" b="1" dirty="0">
                <a:latin typeface="Bwgrkn"/>
                <a:cs typeface="Bwgrkn"/>
              </a:rPr>
              <a:t> </a:t>
            </a:r>
            <a:r>
              <a:rPr lang="es-MX" sz="10000" b="1" dirty="0">
                <a:solidFill>
                  <a:srgbClr val="FF3300"/>
                </a:solidFill>
                <a:latin typeface="Bwgrkn"/>
                <a:cs typeface="Bwgrkn"/>
              </a:rPr>
              <a:t>w</a:t>
            </a:r>
            <a:endParaRPr lang="es-PE" sz="2800" dirty="0">
              <a:latin typeface="Bwgrkn"/>
              <a:cs typeface="Bwgrkn"/>
            </a:endParaRPr>
          </a:p>
        </p:txBody>
      </p:sp>
      <p:sp>
        <p:nvSpPr>
          <p:cNvPr id="44036" name="Line 4"/>
          <p:cNvSpPr>
            <a:spLocks noChangeShapeType="1"/>
          </p:cNvSpPr>
          <p:nvPr/>
        </p:nvSpPr>
        <p:spPr bwMode="auto">
          <a:xfrm flipV="1">
            <a:off x="3925888" y="3291681"/>
            <a:ext cx="0" cy="4321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4037" name="Line 5"/>
          <p:cNvSpPr>
            <a:spLocks noChangeShapeType="1"/>
          </p:cNvSpPr>
          <p:nvPr/>
        </p:nvSpPr>
        <p:spPr bwMode="auto">
          <a:xfrm flipH="1" flipV="1">
            <a:off x="5651500" y="1762126"/>
            <a:ext cx="0" cy="594122"/>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4038" name="Text Box 6"/>
          <p:cNvSpPr txBox="1">
            <a:spLocks noChangeArrowheads="1"/>
          </p:cNvSpPr>
          <p:nvPr/>
        </p:nvSpPr>
        <p:spPr bwMode="auto">
          <a:xfrm>
            <a:off x="2627313" y="3579862"/>
            <a:ext cx="26224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dirty="0">
                <a:cs typeface="+mn-cs"/>
              </a:rPr>
              <a:t>raíz en aoristo</a:t>
            </a:r>
            <a:endParaRPr lang="en-US" sz="3000" dirty="0">
              <a:cs typeface="+mn-cs"/>
            </a:endParaRPr>
          </a:p>
        </p:txBody>
      </p:sp>
      <p:sp>
        <p:nvSpPr>
          <p:cNvPr id="44039" name="Text Box 7"/>
          <p:cNvSpPr txBox="1">
            <a:spLocks noChangeArrowheads="1"/>
          </p:cNvSpPr>
          <p:nvPr/>
        </p:nvSpPr>
        <p:spPr bwMode="auto">
          <a:xfrm>
            <a:off x="2343150" y="1241823"/>
            <a:ext cx="44408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desinencias del presente</a:t>
            </a:r>
            <a:endParaRPr lang="en-US" sz="3000">
              <a:cs typeface="+mn-cs"/>
            </a:endParaRPr>
          </a:p>
        </p:txBody>
      </p:sp>
      <p:sp>
        <p:nvSpPr>
          <p:cNvPr id="44041" name="Text Box 9"/>
          <p:cNvSpPr txBox="1">
            <a:spLocks noChangeArrowheads="1"/>
          </p:cNvSpPr>
          <p:nvPr/>
        </p:nvSpPr>
        <p:spPr bwMode="auto">
          <a:xfrm>
            <a:off x="282481" y="-57150"/>
            <a:ext cx="85790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MX" sz="4000" b="1" dirty="0" smtClean="0">
                <a:latin typeface="Bwgrkn"/>
                <a:cs typeface="Bwgrkn"/>
              </a:rPr>
              <a:t>lamba</a:t>
            </a:r>
            <a:r>
              <a:rPr lang="es-MX" sz="4000" b="1" dirty="0">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a:cs typeface="+mn-cs"/>
              </a:rPr>
              <a:t>(2º)</a:t>
            </a:r>
            <a:r>
              <a:rPr lang="en-US" dirty="0">
                <a:cs typeface="+mn-cs"/>
              </a:rPr>
              <a:t> </a:t>
            </a:r>
            <a:r>
              <a:rPr lang="en-US" sz="3500" dirty="0" err="1">
                <a:cs typeface="+mn-cs"/>
              </a:rPr>
              <a:t>Activo</a:t>
            </a:r>
            <a:r>
              <a:rPr lang="en-US" sz="3500" dirty="0">
                <a:cs typeface="+mn-cs"/>
              </a:rPr>
              <a:t> </a:t>
            </a:r>
            <a:r>
              <a:rPr lang="en-US" sz="3500" dirty="0" err="1">
                <a:cs typeface="+mn-cs"/>
              </a:rPr>
              <a:t>Subjuntivo</a:t>
            </a:r>
            <a:r>
              <a:rPr lang="en-US" sz="3500" dirty="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3568589535"/>
              </p:ext>
            </p:extLst>
          </p:nvPr>
        </p:nvGraphicFramePr>
        <p:xfrm>
          <a:off x="1286769" y="123843"/>
          <a:ext cx="6570463" cy="4895815"/>
        </p:xfrm>
        <a:graphic>
          <a:graphicData uri="http://schemas.openxmlformats.org/drawingml/2006/table">
            <a:tbl>
              <a:tblPr/>
              <a:tblGrid>
                <a:gridCol w="720564"/>
                <a:gridCol w="2663229"/>
                <a:gridCol w="3186670"/>
              </a:tblGrid>
              <a:tr h="556326">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3200" b="1" i="0" u="none" strike="noStrike" cap="small" normalizeH="0" baseline="0" dirty="0" smtClean="0">
                          <a:ln>
                            <a:noFill/>
                          </a:ln>
                          <a:solidFill>
                            <a:schemeClr val="tx1"/>
                          </a:solidFill>
                          <a:effectLst/>
                          <a:latin typeface="Cambria"/>
                          <a:ea typeface="Times New Roman" charset="0"/>
                          <a:cs typeface="Cambria"/>
                        </a:rPr>
                        <a:t>Aoristo 2º Activo Subjuntivo</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lang="el-GR" sz="3600" dirty="0" smtClean="0">
                          <a:solidFill>
                            <a:srgbClr val="000000"/>
                          </a:solidFill>
                          <a:effectLst/>
                          <a:latin typeface="Minion Pro"/>
                          <a:ea typeface="Times New Roman"/>
                          <a:cs typeface="Times New Roman"/>
                        </a:rPr>
                        <a:t>λαμβάνω</a:t>
                      </a:r>
                      <a:r>
                        <a:rPr lang="el-GR" sz="3200" b="1" dirty="0" smtClean="0">
                          <a:effectLst/>
                          <a:latin typeface="Minion Pro"/>
                          <a:ea typeface="Times New Roman"/>
                          <a:cs typeface="Arial"/>
                        </a:rPr>
                        <a:t> </a:t>
                      </a:r>
                      <a:r>
                        <a:rPr lang="el-GR" sz="3200" dirty="0" smtClean="0">
                          <a:effectLst/>
                          <a:latin typeface="Minion Pro"/>
                          <a:ea typeface="Times New Roman"/>
                          <a:cs typeface="Arial"/>
                        </a:rPr>
                        <a:t>– tema de aoristo:</a:t>
                      </a:r>
                      <a:r>
                        <a:rPr lang="el-GR" sz="3200" b="1" dirty="0" smtClean="0">
                          <a:effectLst/>
                          <a:latin typeface="Minion Pro"/>
                          <a:ea typeface="Times New Roman"/>
                          <a:cs typeface="Arial"/>
                        </a:rPr>
                        <a:t> </a:t>
                      </a:r>
                      <a:r>
                        <a:rPr lang="el-GR" sz="3600" dirty="0" smtClean="0">
                          <a:solidFill>
                            <a:srgbClr val="000000"/>
                          </a:solidFill>
                          <a:effectLst/>
                          <a:latin typeface="Minion Pro"/>
                          <a:ea typeface="Times New Roman"/>
                          <a:cs typeface="Times New Roman"/>
                        </a:rPr>
                        <a:t>λαβ</a:t>
                      </a:r>
                      <a:r>
                        <a:rPr lang="es-ES_tradnl" sz="2800" dirty="0" smtClean="0">
                          <a:effectLst/>
                        </a:rPr>
                        <a:t> </a:t>
                      </a:r>
                      <a:endParaRPr kumimoji="0" lang="es-MX" sz="2800" b="0" i="0" u="none" strike="noStrike" cap="small" normalizeH="0" baseline="0" dirty="0" smtClean="0">
                        <a:ln>
                          <a:noFill/>
                        </a:ln>
                        <a:solidFill>
                          <a:schemeClr val="tx1"/>
                        </a:solidFill>
                        <a:effectLst/>
                        <a:latin typeface="Cambria"/>
                        <a:ea typeface="Times New Roman" charset="0"/>
                        <a:cs typeface="Cambria"/>
                      </a:endParaRPr>
                    </a:p>
                  </a:txBody>
                  <a:tcPr marL="91420" marR="91420" marT="34287" marB="3428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38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charset="0"/>
                          <a:ea typeface="Times New Roman" charset="0"/>
                          <a:cs typeface="Arial" charset="0"/>
                        </a:rPr>
                        <a:t>Forma Verbal</a:t>
                      </a:r>
                      <a:endParaRPr kumimoji="0" lang="es-MX" sz="2000" b="0" i="0" u="none" strike="noStrike" cap="none" normalizeH="0" baseline="0" dirty="0">
                        <a:ln>
                          <a:noFill/>
                        </a:ln>
                        <a:solidFill>
                          <a:schemeClr val="tx1"/>
                        </a:solidFill>
                        <a:effectLst/>
                        <a:latin typeface="Arial" charset="0"/>
                        <a:ea typeface="Times New Roman" charset="0"/>
                        <a:cs typeface="Arial" charset="0"/>
                      </a:endParaRP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charset="0"/>
                          <a:ea typeface="Times New Roman" charset="0"/>
                          <a:cs typeface="Arial" charset="0"/>
                        </a:rPr>
                        <a:t>Traducción</a:t>
                      </a:r>
                    </a:p>
                  </a:txBody>
                  <a:tcPr marL="91420" marR="91420" marT="34287" marB="3428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1s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ω</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reciba</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2s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ῃς</a:t>
                      </a:r>
                      <a:r>
                        <a:rPr lang="el-GR" sz="3200" b="1" dirty="0">
                          <a:effectLst/>
                          <a:latin typeface="Minion Pro"/>
                          <a:ea typeface="Times New Roman"/>
                          <a:cs typeface="Times New Roman"/>
                        </a:rPr>
                        <a:t> </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recibas</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3s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ῃ</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reciba</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a:ln>
                            <a:noFill/>
                          </a:ln>
                          <a:solidFill>
                            <a:schemeClr val="tx1"/>
                          </a:solidFill>
                          <a:effectLst/>
                          <a:latin typeface="Arial" charset="0"/>
                          <a:ea typeface="Times New Roman" charset="0"/>
                          <a:cs typeface="Arial" charset="0"/>
                        </a:rPr>
                        <a:t>1p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ωμεν</a:t>
                      </a:r>
                      <a:r>
                        <a:rPr lang="el-GR" sz="3200" b="1" dirty="0">
                          <a:effectLst/>
                          <a:latin typeface="Minion Pro"/>
                          <a:ea typeface="Times New Roman"/>
                          <a:cs typeface="Times New Roman"/>
                        </a:rPr>
                        <a:t> </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recibamos</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2p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ητε</a:t>
                      </a:r>
                      <a:r>
                        <a:rPr lang="el-GR" sz="3200" b="1" dirty="0">
                          <a:effectLst/>
                          <a:latin typeface="Minion Pro"/>
                          <a:ea typeface="Times New Roman"/>
                          <a:cs typeface="Times New Roman"/>
                        </a:rPr>
                        <a:t> </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reciban</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3p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ωσι(ν)</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reciban</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040216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4079321222"/>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3402676434"/>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19537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348997553"/>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R</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ὁράω</a:t>
                      </a:r>
                      <a:r>
                        <a:rPr lang="en-US" sz="240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sé</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501916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1772894616"/>
              </p:ext>
            </p:extLst>
          </p:nvPr>
        </p:nvGraphicFramePr>
        <p:xfrm>
          <a:off x="179388" y="2565578"/>
          <a:ext cx="8845550" cy="2422856"/>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R</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ὁράω</a:t>
                      </a:r>
                      <a:r>
                        <a:rPr lang="en-US" sz="240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sé</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M</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viene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129007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3316220868"/>
              </p:ext>
            </p:extLst>
          </p:nvPr>
        </p:nvGraphicFramePr>
        <p:xfrm>
          <a:off x="179388" y="2565578"/>
          <a:ext cx="8845550" cy="2422856"/>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R</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ὁράω</a:t>
                      </a:r>
                      <a:r>
                        <a:rPr lang="en-US" sz="240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sé</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M</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viene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venga</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713905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2673351669"/>
              </p:ext>
            </p:extLst>
          </p:nvPr>
        </p:nvGraphicFramePr>
        <p:xfrm>
          <a:off x="179388" y="2565578"/>
          <a:ext cx="8845550" cy="2422856"/>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R</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ὁράω</a:t>
                      </a:r>
                      <a:r>
                        <a:rPr lang="en-US" sz="240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sé</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M</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viene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venga</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ἀναγγέλλω</a:t>
                      </a:r>
                      <a:r>
                        <a:rPr lang="en-US" sz="1800" dirty="0" smtClean="0">
                          <a:latin typeface="Minion Pro"/>
                          <a:cs typeface="Minion Pro"/>
                        </a:rPr>
                        <a:t> </a:t>
                      </a:r>
                      <a:endParaRPr kumimoji="0" lang="en-US" sz="18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anunciará</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3246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146863225"/>
              </p:ext>
            </p:extLst>
          </p:nvPr>
        </p:nvGraphicFramePr>
        <p:xfrm>
          <a:off x="1286769" y="123843"/>
          <a:ext cx="6570463" cy="4895815"/>
        </p:xfrm>
        <a:graphic>
          <a:graphicData uri="http://schemas.openxmlformats.org/drawingml/2006/table">
            <a:tbl>
              <a:tblPr/>
              <a:tblGrid>
                <a:gridCol w="720564"/>
                <a:gridCol w="2663229"/>
                <a:gridCol w="3186670"/>
              </a:tblGrid>
              <a:tr h="556326">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3200" b="1" i="0" u="none" strike="noStrike" cap="small" normalizeH="0" baseline="0" dirty="0" smtClean="0">
                          <a:ln>
                            <a:noFill/>
                          </a:ln>
                          <a:solidFill>
                            <a:schemeClr val="tx1"/>
                          </a:solidFill>
                          <a:effectLst/>
                          <a:latin typeface="Cambria"/>
                          <a:ea typeface="Times New Roman" charset="0"/>
                          <a:cs typeface="Cambria"/>
                        </a:rPr>
                        <a:t>Aoristo 2º Activo Indicativo</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lang="el-GR" sz="3600" dirty="0" smtClean="0">
                          <a:solidFill>
                            <a:srgbClr val="000000"/>
                          </a:solidFill>
                          <a:effectLst/>
                          <a:latin typeface="Minion Pro"/>
                          <a:ea typeface="Times New Roman"/>
                          <a:cs typeface="Times New Roman"/>
                        </a:rPr>
                        <a:t>λαμβάνω</a:t>
                      </a:r>
                      <a:r>
                        <a:rPr lang="el-GR" sz="3200" b="1" dirty="0" smtClean="0">
                          <a:effectLst/>
                          <a:latin typeface="Minion Pro"/>
                          <a:ea typeface="Times New Roman"/>
                          <a:cs typeface="Arial"/>
                        </a:rPr>
                        <a:t> </a:t>
                      </a:r>
                      <a:r>
                        <a:rPr lang="el-GR" sz="3200" dirty="0" smtClean="0">
                          <a:effectLst/>
                          <a:latin typeface="Minion Pro"/>
                          <a:ea typeface="Times New Roman"/>
                          <a:cs typeface="Arial"/>
                        </a:rPr>
                        <a:t>– tema de aoristo:</a:t>
                      </a:r>
                      <a:r>
                        <a:rPr lang="el-GR" sz="3200" b="1" dirty="0" smtClean="0">
                          <a:effectLst/>
                          <a:latin typeface="Minion Pro"/>
                          <a:ea typeface="Times New Roman"/>
                          <a:cs typeface="Arial"/>
                        </a:rPr>
                        <a:t> </a:t>
                      </a:r>
                      <a:r>
                        <a:rPr lang="el-GR" sz="3600" dirty="0" smtClean="0">
                          <a:solidFill>
                            <a:srgbClr val="000000"/>
                          </a:solidFill>
                          <a:effectLst/>
                          <a:latin typeface="Minion Pro"/>
                          <a:ea typeface="Times New Roman"/>
                          <a:cs typeface="Times New Roman"/>
                        </a:rPr>
                        <a:t>λαβ</a:t>
                      </a:r>
                      <a:r>
                        <a:rPr lang="es-ES_tradnl" sz="2800" dirty="0" smtClean="0">
                          <a:effectLst/>
                        </a:rPr>
                        <a:t> </a:t>
                      </a:r>
                      <a:endParaRPr kumimoji="0" lang="es-MX" sz="2800" b="0" i="0" u="none" strike="noStrike" cap="small" normalizeH="0" baseline="0" dirty="0" smtClean="0">
                        <a:ln>
                          <a:noFill/>
                        </a:ln>
                        <a:solidFill>
                          <a:schemeClr val="tx1"/>
                        </a:solidFill>
                        <a:effectLst/>
                        <a:latin typeface="Cambria"/>
                        <a:ea typeface="Times New Roman" charset="0"/>
                        <a:cs typeface="Cambria"/>
                      </a:endParaRPr>
                    </a:p>
                  </a:txBody>
                  <a:tcPr marL="91420" marR="91420" marT="34287" marB="3428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38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charset="0"/>
                          <a:ea typeface="Times New Roman" charset="0"/>
                          <a:cs typeface="Arial" charset="0"/>
                        </a:rPr>
                        <a:t>Forma Verbal</a:t>
                      </a:r>
                      <a:endParaRPr kumimoji="0" lang="es-MX" sz="2000" b="0" i="0" u="none" strike="noStrike" cap="none" normalizeH="0" baseline="0" dirty="0">
                        <a:ln>
                          <a:noFill/>
                        </a:ln>
                        <a:solidFill>
                          <a:schemeClr val="tx1"/>
                        </a:solidFill>
                        <a:effectLst/>
                        <a:latin typeface="Arial" charset="0"/>
                        <a:ea typeface="Times New Roman" charset="0"/>
                        <a:cs typeface="Arial" charset="0"/>
                      </a:endParaRP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charset="0"/>
                          <a:ea typeface="Times New Roman" charset="0"/>
                          <a:cs typeface="Arial" charset="0"/>
                        </a:rPr>
                        <a:t>Traducción</a:t>
                      </a:r>
                    </a:p>
                  </a:txBody>
                  <a:tcPr marL="91420" marR="91420" marT="34287" marB="3428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1s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400" b="1" dirty="0">
                          <a:solidFill>
                            <a:srgbClr val="FF0000"/>
                          </a:solidFill>
                          <a:effectLst/>
                          <a:latin typeface="Minion Pro"/>
                          <a:ea typeface="Times New Roman"/>
                          <a:cs typeface="Times New Roman"/>
                        </a:rPr>
                        <a:t>ἔ</a:t>
                      </a:r>
                      <a:r>
                        <a:rPr lang="el-GR" sz="3400" b="1" dirty="0">
                          <a:solidFill>
                            <a:srgbClr val="000000"/>
                          </a:solidFill>
                          <a:effectLst/>
                          <a:latin typeface="Minion Pro"/>
                          <a:ea typeface="Times New Roman"/>
                          <a:cs typeface="Times New Roman"/>
                        </a:rPr>
                        <a:t>λαβ</a:t>
                      </a:r>
                      <a:r>
                        <a:rPr lang="el-GR" sz="3400" b="1" dirty="0">
                          <a:solidFill>
                            <a:srgbClr val="FF0000"/>
                          </a:solidFill>
                          <a:effectLst/>
                          <a:latin typeface="Minion Pro"/>
                          <a:ea typeface="Times New Roman"/>
                          <a:cs typeface="Times New Roman"/>
                        </a:rPr>
                        <a:t>ον</a:t>
                      </a:r>
                      <a:endParaRPr lang="es-ES_tradnl" sz="3400" b="1" dirty="0">
                        <a:effectLst/>
                        <a:latin typeface="Futura Lt BT"/>
                        <a:ea typeface="Times New Roman"/>
                        <a:cs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recibí</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2s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400" b="1" dirty="0">
                          <a:solidFill>
                            <a:srgbClr val="FF0000"/>
                          </a:solidFill>
                          <a:effectLst/>
                          <a:latin typeface="Minion Pro"/>
                          <a:ea typeface="Times New Roman"/>
                          <a:cs typeface="Times New Roman"/>
                        </a:rPr>
                        <a:t>ἔ</a:t>
                      </a:r>
                      <a:r>
                        <a:rPr lang="el-GR" sz="3400" b="1" dirty="0">
                          <a:solidFill>
                            <a:srgbClr val="000000"/>
                          </a:solidFill>
                          <a:effectLst/>
                          <a:latin typeface="Minion Pro"/>
                          <a:ea typeface="Times New Roman"/>
                          <a:cs typeface="Times New Roman"/>
                        </a:rPr>
                        <a:t>λαβ</a:t>
                      </a:r>
                      <a:r>
                        <a:rPr lang="el-GR" sz="3400" b="1" dirty="0">
                          <a:solidFill>
                            <a:srgbClr val="FF0000"/>
                          </a:solidFill>
                          <a:effectLst/>
                          <a:latin typeface="Minion Pro"/>
                          <a:ea typeface="Times New Roman"/>
                          <a:cs typeface="Times New Roman"/>
                        </a:rPr>
                        <a:t>ες</a:t>
                      </a:r>
                      <a:r>
                        <a:rPr lang="el-GR" sz="3400" b="1" dirty="0">
                          <a:effectLst/>
                          <a:latin typeface="Minion Pro"/>
                          <a:ea typeface="Times New Roman"/>
                          <a:cs typeface="Times New Roman"/>
                        </a:rPr>
                        <a:t> </a:t>
                      </a:r>
                      <a:endParaRPr lang="es-ES_tradnl" sz="3400" b="1" dirty="0">
                        <a:effectLst/>
                        <a:latin typeface="Futura Lt BT"/>
                        <a:ea typeface="Times New Roman"/>
                        <a:cs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recibiste</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3s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400" b="1" dirty="0">
                          <a:solidFill>
                            <a:srgbClr val="FF0000"/>
                          </a:solidFill>
                          <a:effectLst/>
                          <a:latin typeface="Minion Pro"/>
                          <a:ea typeface="Times New Roman"/>
                          <a:cs typeface="Times New Roman"/>
                        </a:rPr>
                        <a:t>ἔ</a:t>
                      </a:r>
                      <a:r>
                        <a:rPr lang="el-GR" sz="3400" b="1" dirty="0">
                          <a:solidFill>
                            <a:srgbClr val="000000"/>
                          </a:solidFill>
                          <a:effectLst/>
                          <a:latin typeface="Minion Pro"/>
                          <a:ea typeface="Times New Roman"/>
                          <a:cs typeface="Times New Roman"/>
                        </a:rPr>
                        <a:t>λαβ</a:t>
                      </a:r>
                      <a:r>
                        <a:rPr lang="el-GR" sz="3400" b="1" dirty="0">
                          <a:solidFill>
                            <a:srgbClr val="FF0000"/>
                          </a:solidFill>
                          <a:effectLst/>
                          <a:latin typeface="Minion Pro"/>
                          <a:ea typeface="Times New Roman"/>
                          <a:cs typeface="Times New Roman"/>
                        </a:rPr>
                        <a:t>ε(ν)</a:t>
                      </a:r>
                      <a:r>
                        <a:rPr lang="el-GR" sz="3400" b="1" dirty="0">
                          <a:effectLst/>
                          <a:latin typeface="Minion Pro"/>
                          <a:ea typeface="Times New Roman"/>
                          <a:cs typeface="Times New Roman"/>
                        </a:rPr>
                        <a:t> </a:t>
                      </a:r>
                      <a:endParaRPr lang="es-ES_tradnl" sz="3400" b="1" dirty="0">
                        <a:effectLst/>
                        <a:latin typeface="Futura Lt BT"/>
                        <a:ea typeface="Times New Roman"/>
                        <a:cs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recibió</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a:ln>
                            <a:noFill/>
                          </a:ln>
                          <a:solidFill>
                            <a:schemeClr val="tx1"/>
                          </a:solidFill>
                          <a:effectLst/>
                          <a:latin typeface="Arial" charset="0"/>
                          <a:ea typeface="Times New Roman" charset="0"/>
                          <a:cs typeface="Arial" charset="0"/>
                        </a:rPr>
                        <a:t>1p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400" b="1" dirty="0">
                          <a:solidFill>
                            <a:srgbClr val="FF0000"/>
                          </a:solidFill>
                          <a:effectLst/>
                          <a:latin typeface="Minion Pro"/>
                          <a:ea typeface="Times New Roman"/>
                          <a:cs typeface="Times New Roman"/>
                        </a:rPr>
                        <a:t>ἐ</a:t>
                      </a:r>
                      <a:r>
                        <a:rPr lang="el-GR" sz="3400" b="1" dirty="0">
                          <a:solidFill>
                            <a:srgbClr val="000000"/>
                          </a:solidFill>
                          <a:effectLst/>
                          <a:latin typeface="Minion Pro"/>
                          <a:ea typeface="Times New Roman"/>
                          <a:cs typeface="Times New Roman"/>
                        </a:rPr>
                        <a:t>λάβ</a:t>
                      </a:r>
                      <a:r>
                        <a:rPr lang="el-GR" sz="3400" b="1" dirty="0">
                          <a:solidFill>
                            <a:srgbClr val="FF0000"/>
                          </a:solidFill>
                          <a:effectLst/>
                          <a:latin typeface="Minion Pro"/>
                          <a:ea typeface="Times New Roman"/>
                          <a:cs typeface="Times New Roman"/>
                        </a:rPr>
                        <a:t>ομεν</a:t>
                      </a:r>
                      <a:r>
                        <a:rPr lang="el-GR" sz="3400" b="1" dirty="0">
                          <a:effectLst/>
                          <a:latin typeface="Minion Pro"/>
                          <a:ea typeface="Times New Roman"/>
                          <a:cs typeface="Times New Roman"/>
                        </a:rPr>
                        <a:t> </a:t>
                      </a:r>
                      <a:endParaRPr lang="es-ES_tradnl" sz="3400" b="1" dirty="0">
                        <a:effectLst/>
                        <a:latin typeface="Futura Lt BT"/>
                        <a:ea typeface="Times New Roman"/>
                        <a:cs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recibimos</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2p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400" b="1" dirty="0">
                          <a:solidFill>
                            <a:srgbClr val="FF0000"/>
                          </a:solidFill>
                          <a:effectLst/>
                          <a:latin typeface="Minion Pro"/>
                          <a:ea typeface="Times New Roman"/>
                          <a:cs typeface="Times New Roman"/>
                        </a:rPr>
                        <a:t>ἐ</a:t>
                      </a:r>
                      <a:r>
                        <a:rPr lang="el-GR" sz="3400" b="1" dirty="0">
                          <a:solidFill>
                            <a:srgbClr val="000000"/>
                          </a:solidFill>
                          <a:effectLst/>
                          <a:latin typeface="Minion Pro"/>
                          <a:ea typeface="Times New Roman"/>
                          <a:cs typeface="Times New Roman"/>
                        </a:rPr>
                        <a:t>λάβ</a:t>
                      </a:r>
                      <a:r>
                        <a:rPr lang="el-GR" sz="3400" b="1" dirty="0">
                          <a:solidFill>
                            <a:srgbClr val="FF0000"/>
                          </a:solidFill>
                          <a:effectLst/>
                          <a:latin typeface="Minion Pro"/>
                          <a:ea typeface="Times New Roman"/>
                          <a:cs typeface="Times New Roman"/>
                        </a:rPr>
                        <a:t>ετε</a:t>
                      </a:r>
                      <a:endParaRPr lang="es-ES_tradnl" sz="3400" b="1" dirty="0">
                        <a:effectLst/>
                        <a:latin typeface="Futura Lt BT"/>
                        <a:ea typeface="Times New Roman"/>
                        <a:cs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recibieron </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3p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400" b="1" dirty="0">
                          <a:solidFill>
                            <a:srgbClr val="FF0000"/>
                          </a:solidFill>
                          <a:effectLst/>
                          <a:latin typeface="Minion Pro"/>
                          <a:ea typeface="Times New Roman"/>
                          <a:cs typeface="Times New Roman"/>
                        </a:rPr>
                        <a:t>ἔ</a:t>
                      </a:r>
                      <a:r>
                        <a:rPr lang="el-GR" sz="3400" b="1" dirty="0">
                          <a:solidFill>
                            <a:srgbClr val="000000"/>
                          </a:solidFill>
                          <a:effectLst/>
                          <a:latin typeface="Minion Pro"/>
                          <a:ea typeface="Times New Roman"/>
                          <a:cs typeface="Times New Roman"/>
                        </a:rPr>
                        <a:t>λαβ</a:t>
                      </a:r>
                      <a:r>
                        <a:rPr lang="el-GR" sz="3400" b="1" dirty="0">
                          <a:solidFill>
                            <a:srgbClr val="FF0000"/>
                          </a:solidFill>
                          <a:effectLst/>
                          <a:latin typeface="Minion Pro"/>
                          <a:ea typeface="Times New Roman"/>
                          <a:cs typeface="Times New Roman"/>
                        </a:rPr>
                        <a:t>ον</a:t>
                      </a:r>
                      <a:endParaRPr lang="es-ES_tradnl" sz="3400" b="1" dirty="0">
                        <a:effectLst/>
                        <a:latin typeface="Futura Lt BT"/>
                        <a:ea typeface="Times New Roman"/>
                        <a:cs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recibieron</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104916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9389" y="12347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pt-BR" sz="3200" dirty="0" err="1">
                <a:latin typeface="Minion Pro"/>
                <a:cs typeface="Minion Pro"/>
              </a:rPr>
              <a:t>Jn</a:t>
            </a:r>
            <a:r>
              <a:rPr lang="pt-BR" sz="3200" dirty="0">
                <a:latin typeface="Minion Pro"/>
                <a:cs typeface="Minion Pro"/>
              </a:rPr>
              <a:t> 4:25 </a:t>
            </a:r>
            <a:r>
              <a:rPr lang="el-GR" sz="3200" dirty="0">
                <a:latin typeface="Minion Pro"/>
                <a:cs typeface="Minion Pro"/>
              </a:rPr>
              <a:t>λέγει αὐτῷ ἡ γυνή, Οἶδα ὅτι Μεσσίας ἔρχεται ὁ λεγόμενος Χριστός· ὅταν </a:t>
            </a:r>
            <a:r>
              <a:rPr lang="el-GR" sz="3200" b="1" dirty="0">
                <a:latin typeface="Minion Pro"/>
                <a:cs typeface="Minion Pro"/>
              </a:rPr>
              <a:t>ἔλθῃ</a:t>
            </a:r>
            <a:r>
              <a:rPr lang="el-GR" sz="3200" dirty="0">
                <a:latin typeface="Minion Pro"/>
                <a:cs typeface="Minion Pro"/>
              </a:rPr>
              <a:t> ἐκεῖνος, ἀναγγελεῖ ἡμῖν ἅπαντα.</a:t>
            </a:r>
            <a:endParaRPr lang="es-ES_tradnl" sz="3200" dirty="0">
              <a:latin typeface="Minion Pro"/>
              <a:cs typeface="Minion Pro"/>
            </a:endParaRPr>
          </a:p>
        </p:txBody>
      </p:sp>
      <p:graphicFrame>
        <p:nvGraphicFramePr>
          <p:cNvPr id="47214" name="Group 110"/>
          <p:cNvGraphicFramePr>
            <a:graphicFrameLocks noGrp="1"/>
          </p:cNvGraphicFramePr>
          <p:nvPr>
            <p:extLst>
              <p:ext uri="{D42A27DB-BD31-4B8C-83A1-F6EECF244321}">
                <p14:modId xmlns:p14="http://schemas.microsoft.com/office/powerpoint/2010/main" val="4283498607"/>
              </p:ext>
            </p:extLst>
          </p:nvPr>
        </p:nvGraphicFramePr>
        <p:xfrm>
          <a:off x="179388" y="2565578"/>
          <a:ext cx="8845550" cy="2422856"/>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Οἶδα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R</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ὁράω</a:t>
                      </a:r>
                      <a:r>
                        <a:rPr lang="en-US" sz="2400" dirty="0" smtClean="0">
                          <a:latin typeface="Minion Pro"/>
                          <a:cs typeface="Minion Pro"/>
                        </a:rPr>
                        <a:t> </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sé</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ἔρχεται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M</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viene</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ἔλθῃ</a:t>
                      </a:r>
                      <a:r>
                        <a:rPr lang="el-GR" sz="2400" dirty="0" smtClean="0">
                          <a:latin typeface="Minion Pro"/>
                          <a:cs typeface="Minion Pro"/>
                        </a:rPr>
                        <a:t> </a:t>
                      </a:r>
                      <a:endParaRPr kumimoji="0" lang="es-PE"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ἔρχομαι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venga</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ἀναγγελεῖ </a:t>
                      </a:r>
                      <a:endParaRPr kumimoji="0" lang="es-PE"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ἀναγγέλλω</a:t>
                      </a:r>
                      <a:r>
                        <a:rPr lang="en-US" sz="1800" dirty="0" smtClean="0">
                          <a:latin typeface="Minion Pro"/>
                          <a:cs typeface="Minion Pro"/>
                        </a:rPr>
                        <a:t> </a:t>
                      </a:r>
                      <a:endParaRPr kumimoji="0" lang="en-US" sz="18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anunciará</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10" name="Text Box 106"/>
          <p:cNvSpPr txBox="1">
            <a:spLocks noChangeArrowheads="1"/>
          </p:cNvSpPr>
          <p:nvPr/>
        </p:nvSpPr>
        <p:spPr bwMode="auto">
          <a:xfrm>
            <a:off x="179388" y="1566183"/>
            <a:ext cx="89646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2800" dirty="0">
                <a:latin typeface="Minion Pro"/>
                <a:cs typeface="Minion Pro"/>
              </a:rPr>
              <a:t>Dice a él la mujer: “sé que viene el Mesías, llamado Cristo. Cuando aquel venga, nos anunciará todas las cosas”.</a:t>
            </a:r>
          </a:p>
        </p:txBody>
      </p:sp>
    </p:spTree>
    <p:extLst>
      <p:ext uri="{BB962C8B-B14F-4D97-AF65-F5344CB8AC3E}">
        <p14:creationId xmlns:p14="http://schemas.microsoft.com/office/powerpoint/2010/main" val="425111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210"/>
                                        </p:tgtEl>
                                        <p:attrNameLst>
                                          <p:attrName>style.visibility</p:attrName>
                                        </p:attrNameLst>
                                      </p:cBhvr>
                                      <p:to>
                                        <p:strVal val="visible"/>
                                      </p:to>
                                    </p:set>
                                    <p:animEffect transition="in" filter="dissolve">
                                      <p:cBhvr>
                                        <p:cTn id="7" dur="500"/>
                                        <p:tgtEl>
                                          <p:spTgt spid="47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1589196698"/>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2019975872"/>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2961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4094358379"/>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ἀγοράζω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compremos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59613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2765649998"/>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ἀγοράζω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compremos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ἄρτος</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pan(</a:t>
                      </a: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es</a:t>
                      </a:r>
                      <a:r>
                        <a:rPr kumimoji="0" lang="en-US" sz="2100" b="0" i="0" u="none" strike="noStrike" cap="none" normalizeH="0" baseline="0" dirty="0" smtClean="0">
                          <a:ln>
                            <a:noFill/>
                          </a:ln>
                          <a:solidFill>
                            <a:schemeClr val="tx1"/>
                          </a:solidFill>
                          <a:effectLst/>
                          <a:latin typeface="Minion Pro"/>
                          <a:ea typeface="ＭＳ Ｐゴシック" charset="0"/>
                          <a:cs typeface="Minion Pro"/>
                        </a:rPr>
                        <a:t>)</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92961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843458741"/>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ἀγοράζω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compremos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ἄρτος</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pan(</a:t>
                      </a: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es</a:t>
                      </a:r>
                      <a:r>
                        <a:rPr kumimoji="0" lang="en-US" sz="2100" b="0" i="0" u="none" strike="noStrike" cap="none" normalizeH="0" baseline="0" dirty="0" smtClean="0">
                          <a:ln>
                            <a:noFill/>
                          </a:ln>
                          <a:solidFill>
                            <a:schemeClr val="tx1"/>
                          </a:solidFill>
                          <a:effectLst/>
                          <a:latin typeface="Minion Pro"/>
                          <a:ea typeface="ＭＳ Ｐゴシック" charset="0"/>
                          <a:cs typeface="Minion Pro"/>
                        </a:rPr>
                        <a:t>)</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kern="1200" dirty="0" smtClean="0">
                          <a:solidFill>
                            <a:schemeClr val="tx1"/>
                          </a:solidFill>
                          <a:latin typeface="Minion Pro"/>
                          <a:ea typeface="+mn-ea"/>
                          <a:cs typeface="Minion Pro"/>
                        </a:rPr>
                        <a:t>ἐσθίω</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7563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1308245432"/>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ἀγοράζω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compremos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ἄρτος</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pan(</a:t>
                      </a: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es</a:t>
                      </a:r>
                      <a:r>
                        <a:rPr kumimoji="0" lang="en-US" sz="2100" b="0" i="0" u="none" strike="noStrike" cap="none" normalizeH="0" baseline="0" dirty="0" smtClean="0">
                          <a:ln>
                            <a:noFill/>
                          </a:ln>
                          <a:solidFill>
                            <a:schemeClr val="tx1"/>
                          </a:solidFill>
                          <a:effectLst/>
                          <a:latin typeface="Minion Pro"/>
                          <a:ea typeface="ＭＳ Ｐゴシック" charset="0"/>
                          <a:cs typeface="Minion Pro"/>
                        </a:rPr>
                        <a:t>)</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kern="1200" dirty="0" smtClean="0">
                          <a:solidFill>
                            <a:schemeClr val="tx1"/>
                          </a:solidFill>
                          <a:latin typeface="Minion Pro"/>
                          <a:ea typeface="+mn-ea"/>
                          <a:cs typeface="Minion Pro"/>
                        </a:rPr>
                        <a:t>ἐσθίω</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οὗτος</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éstos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294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389" y="51470"/>
            <a:ext cx="87852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Jn 6:5b … </a:t>
            </a:r>
            <a:r>
              <a:rPr lang="el-GR" sz="4200" dirty="0">
                <a:latin typeface="Minion Pro"/>
                <a:cs typeface="Minion Pro"/>
              </a:rPr>
              <a:t>λέγει πρὸς Φίλιππον, Πόθεν ἀγοράσωμεν ἄρτους ἵνα φάγωσιν οὗτοι</a:t>
            </a:r>
            <a:r>
              <a:rPr lang="el-GR" sz="4200" dirty="0" smtClean="0">
                <a:latin typeface="Minion Pro"/>
                <a:cs typeface="Minion Pro"/>
              </a:rPr>
              <a:t>;</a:t>
            </a:r>
            <a:endParaRPr lang="en-US" sz="4200" dirty="0">
              <a:latin typeface="Minion Pro"/>
              <a:cs typeface="Minion Pro"/>
            </a:endParaRPr>
          </a:p>
        </p:txBody>
      </p:sp>
      <p:graphicFrame>
        <p:nvGraphicFramePr>
          <p:cNvPr id="48238" name="Group 110"/>
          <p:cNvGraphicFramePr>
            <a:graphicFrameLocks noGrp="1"/>
          </p:cNvGraphicFramePr>
          <p:nvPr>
            <p:extLst>
              <p:ext uri="{D42A27DB-BD31-4B8C-83A1-F6EECF244321}">
                <p14:modId xmlns:p14="http://schemas.microsoft.com/office/powerpoint/2010/main" val="2234646159"/>
              </p:ext>
            </p:extLst>
          </p:nvPr>
        </p:nvGraphicFramePr>
        <p:xfrm>
          <a:off x="179388" y="2565578"/>
          <a:ext cx="8845550" cy="242283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7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ἀγοράσωμεν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1</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ἀγοράζω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compremos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R="0"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ἄρτους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ἄρτος</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inion Pro"/>
                          <a:ea typeface="ＭＳ Ｐゴシック" charset="0"/>
                          <a:cs typeface="Minion Pro"/>
                        </a:rPr>
                        <a:t>pan(</a:t>
                      </a: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es</a:t>
                      </a:r>
                      <a:r>
                        <a:rPr kumimoji="0" lang="en-US" sz="2100" b="0" i="0" u="none" strike="noStrike" cap="none" normalizeH="0" baseline="0" dirty="0" smtClean="0">
                          <a:ln>
                            <a:noFill/>
                          </a:ln>
                          <a:solidFill>
                            <a:schemeClr val="tx1"/>
                          </a:solidFill>
                          <a:effectLst/>
                          <a:latin typeface="Minion Pro"/>
                          <a:ea typeface="ＭＳ Ｐゴシック" charset="0"/>
                          <a:cs typeface="Minion Pro"/>
                        </a:rPr>
                        <a:t>)</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φάγωσιν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kern="1200" dirty="0" smtClean="0">
                          <a:solidFill>
                            <a:schemeClr val="tx1"/>
                          </a:solidFill>
                          <a:latin typeface="Minion Pro"/>
                          <a:ea typeface="+mn-ea"/>
                          <a:cs typeface="Minion Pro"/>
                        </a:rPr>
                        <a:t>ἐσθίω</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coman</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οὗτος</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éstos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234" name="Text Box 106"/>
          <p:cNvSpPr txBox="1">
            <a:spLocks noChangeArrowheads="1"/>
          </p:cNvSpPr>
          <p:nvPr/>
        </p:nvSpPr>
        <p:spPr bwMode="auto">
          <a:xfrm>
            <a:off x="179388" y="1412294"/>
            <a:ext cx="89646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 sz="3200" dirty="0">
                <a:latin typeface="Minion Pro"/>
                <a:cs typeface="Minion Pro"/>
              </a:rPr>
              <a:t>Dice a Felipe: “¿dónde compraremos pan para que coman estos?”</a:t>
            </a:r>
            <a:endParaRPr lang="es-MX" sz="3200" dirty="0">
              <a:latin typeface="Minion Pro"/>
              <a:cs typeface="Minion Pro"/>
            </a:endParaRPr>
          </a:p>
        </p:txBody>
      </p:sp>
    </p:spTree>
    <p:extLst>
      <p:ext uri="{BB962C8B-B14F-4D97-AF65-F5344CB8AC3E}">
        <p14:creationId xmlns:p14="http://schemas.microsoft.com/office/powerpoint/2010/main" val="7450555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234"/>
                                        </p:tgtEl>
                                        <p:attrNameLst>
                                          <p:attrName>style.visibility</p:attrName>
                                        </p:attrNameLst>
                                      </p:cBhvr>
                                      <p:to>
                                        <p:strVal val="visible"/>
                                      </p:to>
                                    </p:set>
                                    <p:animEffect transition="in" filter="dissolve">
                                      <p:cBhvr>
                                        <p:cTn id="7" dur="500"/>
                                        <p:tgtEl>
                                          <p:spTgt spid="4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6000" b="1" dirty="0">
              <a:solidFill>
                <a:srgbClr val="FF3300"/>
              </a:solidFill>
              <a:latin typeface="Bwgrkl" charset="0"/>
              <a:cs typeface="+mn-cs"/>
            </a:endParaRPr>
          </a:p>
          <a:p>
            <a:pPr algn="ctr">
              <a:defRPr/>
            </a:pPr>
            <a:r>
              <a:rPr lang="es-MX" sz="10000" b="1" dirty="0">
                <a:solidFill>
                  <a:srgbClr val="009900"/>
                </a:solidFill>
                <a:latin typeface="Bwgrkn"/>
                <a:cs typeface="Bwgrkn"/>
              </a:rPr>
              <a:t>la</a:t>
            </a:r>
            <a:r>
              <a:rPr lang="es-MX" sz="10000" b="1" dirty="0">
                <a:solidFill>
                  <a:srgbClr val="FF3300"/>
                </a:solidFill>
                <a:latin typeface="Bwgrkn"/>
                <a:cs typeface="Bwgrkn"/>
              </a:rPr>
              <a:t>,</a:t>
            </a:r>
            <a:r>
              <a:rPr lang="es-MX" sz="10000" b="1" dirty="0">
                <a:solidFill>
                  <a:srgbClr val="009900"/>
                </a:solidFill>
                <a:latin typeface="Bwgrkn"/>
                <a:cs typeface="Bwgrkn"/>
              </a:rPr>
              <a:t>b</a:t>
            </a:r>
            <a:r>
              <a:rPr lang="es-MX" sz="10000" b="1" dirty="0">
                <a:latin typeface="Bwgrkn"/>
                <a:cs typeface="Bwgrkn"/>
              </a:rPr>
              <a:t> </a:t>
            </a:r>
            <a:r>
              <a:rPr lang="es-MX" sz="10000" b="1" dirty="0">
                <a:solidFill>
                  <a:srgbClr val="FF3300"/>
                </a:solidFill>
                <a:latin typeface="Bwgrkn"/>
                <a:cs typeface="Bwgrkn"/>
              </a:rPr>
              <a:t>e</a:t>
            </a:r>
            <a:endParaRPr lang="es-PE" sz="2800" dirty="0">
              <a:latin typeface="Bwgrkn"/>
              <a:cs typeface="Bwgrkn"/>
            </a:endParaRPr>
          </a:p>
        </p:txBody>
      </p:sp>
      <p:sp>
        <p:nvSpPr>
          <p:cNvPr id="49155" name="Line 3"/>
          <p:cNvSpPr>
            <a:spLocks noChangeShapeType="1"/>
          </p:cNvSpPr>
          <p:nvPr/>
        </p:nvSpPr>
        <p:spPr bwMode="auto">
          <a:xfrm flipV="1">
            <a:off x="3925888" y="3165872"/>
            <a:ext cx="0" cy="4321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9156" name="Line 4"/>
          <p:cNvSpPr>
            <a:spLocks noChangeShapeType="1"/>
          </p:cNvSpPr>
          <p:nvPr/>
        </p:nvSpPr>
        <p:spPr bwMode="auto">
          <a:xfrm flipH="1" flipV="1">
            <a:off x="5651500" y="1762126"/>
            <a:ext cx="0" cy="594122"/>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9157" name="Text Box 5"/>
          <p:cNvSpPr txBox="1">
            <a:spLocks noChangeArrowheads="1"/>
          </p:cNvSpPr>
          <p:nvPr/>
        </p:nvSpPr>
        <p:spPr bwMode="auto">
          <a:xfrm>
            <a:off x="2627313" y="3651648"/>
            <a:ext cx="26224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raíz en aoristo</a:t>
            </a:r>
            <a:endParaRPr lang="en-US" sz="3000">
              <a:cs typeface="+mn-cs"/>
            </a:endParaRPr>
          </a:p>
        </p:txBody>
      </p:sp>
      <p:sp>
        <p:nvSpPr>
          <p:cNvPr id="49158" name="Text Box 6"/>
          <p:cNvSpPr txBox="1">
            <a:spLocks noChangeArrowheads="1"/>
          </p:cNvSpPr>
          <p:nvPr/>
        </p:nvSpPr>
        <p:spPr bwMode="auto">
          <a:xfrm>
            <a:off x="2343150" y="1241823"/>
            <a:ext cx="44408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desinencias del presente</a:t>
            </a:r>
            <a:endParaRPr lang="en-US" sz="3000">
              <a:cs typeface="+mn-cs"/>
            </a:endParaRPr>
          </a:p>
        </p:txBody>
      </p:sp>
      <p:sp>
        <p:nvSpPr>
          <p:cNvPr id="49159" name="Text Box 7"/>
          <p:cNvSpPr txBox="1">
            <a:spLocks noChangeArrowheads="1"/>
          </p:cNvSpPr>
          <p:nvPr/>
        </p:nvSpPr>
        <p:spPr bwMode="auto">
          <a:xfrm>
            <a:off x="265702" y="-57150"/>
            <a:ext cx="86141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MX" sz="4000" b="1" dirty="0" smtClean="0">
                <a:latin typeface="Bwgrkn"/>
                <a:cs typeface="Bwgrkn"/>
              </a:rPr>
              <a:t>lamba</a:t>
            </a:r>
            <a:r>
              <a:rPr lang="es-MX" sz="4000" b="1" dirty="0">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a:cs typeface="+mn-cs"/>
              </a:rPr>
              <a:t>(2º) </a:t>
            </a:r>
            <a:r>
              <a:rPr lang="en-US" sz="3500" dirty="0" err="1">
                <a:cs typeface="+mn-cs"/>
              </a:rPr>
              <a:t>Activo</a:t>
            </a:r>
            <a:r>
              <a:rPr lang="en-US" sz="3500" dirty="0">
                <a:cs typeface="+mn-cs"/>
              </a:rPr>
              <a:t> </a:t>
            </a:r>
            <a:r>
              <a:rPr lang="en-US" sz="3500" dirty="0" err="1">
                <a:cs typeface="+mn-cs"/>
              </a:rPr>
              <a:t>Imperativo</a:t>
            </a:r>
            <a:r>
              <a:rPr lang="en-US" sz="3500" dirty="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841168396"/>
              </p:ext>
            </p:extLst>
          </p:nvPr>
        </p:nvGraphicFramePr>
        <p:xfrm>
          <a:off x="1601937" y="528750"/>
          <a:ext cx="5940127" cy="4086000"/>
        </p:xfrm>
        <a:graphic>
          <a:graphicData uri="http://schemas.openxmlformats.org/drawingml/2006/table">
            <a:tbl>
              <a:tblPr/>
              <a:tblGrid>
                <a:gridCol w="720564"/>
                <a:gridCol w="2753555"/>
                <a:gridCol w="2466008"/>
              </a:tblGrid>
              <a:tr h="556326">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3200" b="1" i="0" u="none" strike="noStrike" cap="small" normalizeH="0" baseline="0" dirty="0" smtClean="0">
                          <a:ln>
                            <a:noFill/>
                          </a:ln>
                          <a:solidFill>
                            <a:schemeClr val="tx1"/>
                          </a:solidFill>
                          <a:effectLst/>
                          <a:latin typeface="Cambria"/>
                          <a:ea typeface="Times New Roman" charset="0"/>
                          <a:cs typeface="Cambria"/>
                        </a:rPr>
                        <a:t>Aoristo 2º Activo Imperativo</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lang="el-GR" sz="3600" dirty="0" smtClean="0">
                          <a:solidFill>
                            <a:srgbClr val="000000"/>
                          </a:solidFill>
                          <a:effectLst/>
                          <a:latin typeface="Minion Pro"/>
                          <a:ea typeface="Times New Roman"/>
                          <a:cs typeface="Times New Roman"/>
                        </a:rPr>
                        <a:t>λαμβάνω</a:t>
                      </a:r>
                      <a:r>
                        <a:rPr lang="el-GR" sz="3200" b="1" dirty="0" smtClean="0">
                          <a:effectLst/>
                          <a:latin typeface="Minion Pro"/>
                          <a:ea typeface="Times New Roman"/>
                          <a:cs typeface="Arial"/>
                        </a:rPr>
                        <a:t> </a:t>
                      </a:r>
                      <a:r>
                        <a:rPr lang="el-GR" sz="3200" dirty="0" smtClean="0">
                          <a:effectLst/>
                          <a:latin typeface="Minion Pro"/>
                          <a:ea typeface="Times New Roman"/>
                          <a:cs typeface="Arial"/>
                        </a:rPr>
                        <a:t>– tema de aoristo:</a:t>
                      </a:r>
                      <a:r>
                        <a:rPr lang="el-GR" sz="3200" b="1" dirty="0" smtClean="0">
                          <a:effectLst/>
                          <a:latin typeface="Minion Pro"/>
                          <a:ea typeface="Times New Roman"/>
                          <a:cs typeface="Arial"/>
                        </a:rPr>
                        <a:t> </a:t>
                      </a:r>
                      <a:r>
                        <a:rPr lang="el-GR" sz="3600" dirty="0" smtClean="0">
                          <a:solidFill>
                            <a:srgbClr val="000000"/>
                          </a:solidFill>
                          <a:effectLst/>
                          <a:latin typeface="Minion Pro"/>
                          <a:ea typeface="Times New Roman"/>
                          <a:cs typeface="Times New Roman"/>
                        </a:rPr>
                        <a:t>λαβ</a:t>
                      </a:r>
                      <a:r>
                        <a:rPr lang="es-ES_tradnl" sz="2800" dirty="0" smtClean="0">
                          <a:effectLst/>
                        </a:rPr>
                        <a:t> </a:t>
                      </a:r>
                      <a:endParaRPr kumimoji="0" lang="es-MX" sz="2800" b="0" i="0" u="none" strike="noStrike" cap="small" normalizeH="0" baseline="0" dirty="0" smtClean="0">
                        <a:ln>
                          <a:noFill/>
                        </a:ln>
                        <a:solidFill>
                          <a:schemeClr val="tx1"/>
                        </a:solidFill>
                        <a:effectLst/>
                        <a:latin typeface="Cambria"/>
                        <a:ea typeface="Times New Roman" charset="0"/>
                        <a:cs typeface="Cambria"/>
                      </a:endParaRPr>
                    </a:p>
                  </a:txBody>
                  <a:tcPr marL="91420" marR="91420" marT="34287" marB="3428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11926">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smtClean="0">
                          <a:ln>
                            <a:noFill/>
                          </a:ln>
                          <a:solidFill>
                            <a:schemeClr val="tx1"/>
                          </a:solidFill>
                          <a:effectLst/>
                          <a:latin typeface="Minion Pro"/>
                          <a:ea typeface="Times New Roman" charset="0"/>
                          <a:cs typeface="Minion Pro"/>
                        </a:rPr>
                        <a:t>Forma Verbal</a:t>
                      </a:r>
                      <a:endParaRPr kumimoji="0" lang="es-MX" sz="2600" b="0" i="0" u="none" strike="noStrike" cap="none" normalizeH="0" baseline="0" dirty="0">
                        <a:ln>
                          <a:noFill/>
                        </a:ln>
                        <a:solidFill>
                          <a:schemeClr val="tx1"/>
                        </a:solidFill>
                        <a:effectLst/>
                        <a:latin typeface="Minion Pro"/>
                        <a:ea typeface="Times New Roman" charset="0"/>
                        <a:cs typeface="Minion Pro"/>
                      </a:endParaRP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a:ln>
                            <a:noFill/>
                          </a:ln>
                          <a:solidFill>
                            <a:schemeClr val="tx1"/>
                          </a:solidFill>
                          <a:effectLst/>
                          <a:latin typeface="Minion Pro"/>
                          <a:ea typeface="Times New Roman" charset="0"/>
                          <a:cs typeface="Minion Pro"/>
                        </a:rPr>
                        <a:t>Traducción</a:t>
                      </a:r>
                    </a:p>
                  </a:txBody>
                  <a:tcPr marL="91420" marR="91420" marT="34287" marB="3428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172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smtClean="0">
                          <a:ln>
                            <a:noFill/>
                          </a:ln>
                          <a:solidFill>
                            <a:schemeClr val="tx1"/>
                          </a:solidFill>
                          <a:effectLst/>
                          <a:latin typeface="Arial" charset="0"/>
                          <a:ea typeface="Times New Roman" charset="0"/>
                          <a:cs typeface="Arial" charset="0"/>
                        </a:rPr>
                        <a:t>2s</a:t>
                      </a: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λάβ</a:t>
                      </a:r>
                      <a:r>
                        <a:rPr lang="el-GR" sz="3200" b="1" dirty="0">
                          <a:solidFill>
                            <a:srgbClr val="FF0000"/>
                          </a:solidFill>
                          <a:effectLst/>
                          <a:latin typeface="Minion Pro"/>
                          <a:ea typeface="Times New Roman"/>
                          <a:cs typeface="Times New Roman"/>
                        </a:rPr>
                        <a:t>ε</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recibe</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a:ln>
                            <a:noFill/>
                          </a:ln>
                          <a:solidFill>
                            <a:schemeClr val="tx1"/>
                          </a:solidFill>
                          <a:effectLst/>
                          <a:latin typeface="Arial" charset="0"/>
                          <a:ea typeface="Times New Roman" charset="0"/>
                          <a:cs typeface="Arial" charset="0"/>
                        </a:rPr>
                        <a:t>3s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λαβ</a:t>
                      </a:r>
                      <a:r>
                        <a:rPr lang="el-GR" sz="3200" b="1">
                          <a:solidFill>
                            <a:srgbClr val="FF0000"/>
                          </a:solidFill>
                          <a:effectLst/>
                          <a:latin typeface="Minion Pro"/>
                          <a:ea typeface="Times New Roman"/>
                          <a:cs typeface="Times New Roman"/>
                        </a:rPr>
                        <a:t>έτω</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reciba</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172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smtClean="0">
                          <a:ln>
                            <a:noFill/>
                          </a:ln>
                          <a:solidFill>
                            <a:schemeClr val="tx1"/>
                          </a:solidFill>
                          <a:effectLst/>
                          <a:latin typeface="Arial" charset="0"/>
                          <a:ea typeface="Times New Roman" charset="0"/>
                          <a:cs typeface="Arial" charset="0"/>
                        </a:rPr>
                        <a:t>2p</a:t>
                      </a: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λάβ</a:t>
                      </a:r>
                      <a:r>
                        <a:rPr lang="el-GR" sz="3200" b="1">
                          <a:solidFill>
                            <a:srgbClr val="FF0000"/>
                          </a:solidFill>
                          <a:effectLst/>
                          <a:latin typeface="Minion Pro"/>
                          <a:ea typeface="Times New Roman"/>
                          <a:cs typeface="Times New Roman"/>
                        </a:rPr>
                        <a:t>ετε</a:t>
                      </a:r>
                      <a:r>
                        <a:rPr lang="el-GR" sz="3200" b="1">
                          <a:effectLst/>
                          <a:latin typeface="Minion Pro"/>
                          <a:ea typeface="Times New Roman"/>
                          <a:cs typeface="Times New Roman"/>
                        </a:rPr>
                        <a:t> </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reciban</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a:ln>
                            <a:noFill/>
                          </a:ln>
                          <a:solidFill>
                            <a:schemeClr val="tx1"/>
                          </a:solidFill>
                          <a:effectLst/>
                          <a:latin typeface="Arial" charset="0"/>
                          <a:ea typeface="Times New Roman" charset="0"/>
                          <a:cs typeface="Arial" charset="0"/>
                        </a:rPr>
                        <a:t>3p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a:effectLst/>
                          <a:latin typeface="Minion Pro"/>
                          <a:ea typeface="Times New Roman"/>
                          <a:cs typeface="Times New Roman"/>
                        </a:rPr>
                        <a:t>λαβ</a:t>
                      </a:r>
                      <a:r>
                        <a:rPr lang="el-GR" sz="3200" b="1">
                          <a:solidFill>
                            <a:srgbClr val="FF0000"/>
                          </a:solidFill>
                          <a:effectLst/>
                          <a:latin typeface="Minion Pro"/>
                          <a:ea typeface="Times New Roman"/>
                          <a:cs typeface="Times New Roman"/>
                        </a:rPr>
                        <a:t>έτωσαν</a:t>
                      </a:r>
                      <a:r>
                        <a:rPr lang="el-GR" sz="3200" b="1">
                          <a:effectLst/>
                          <a:latin typeface="Minion Pro"/>
                          <a:ea typeface="Times New Roman"/>
                          <a:cs typeface="Times New Roman"/>
                        </a:rPr>
                        <a:t> </a:t>
                      </a:r>
                      <a:endParaRPr lang="es-ES_tradnl" sz="3200" b="1">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200" b="1" dirty="0">
                          <a:effectLst/>
                          <a:latin typeface="Minion Pro"/>
                          <a:ea typeface="Times New Roman"/>
                          <a:cs typeface="Times New Roman"/>
                        </a:rPr>
                        <a:t>reciban</a:t>
                      </a:r>
                      <a:endParaRPr lang="es-ES_tradnl" sz="32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6591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2929891842"/>
              </p:ext>
            </p:extLst>
          </p:nvPr>
        </p:nvGraphicFramePr>
        <p:xfrm>
          <a:off x="179388" y="2211710"/>
          <a:ext cx="8845550" cy="2627712"/>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a:t>
            </a:r>
            <a:r>
              <a:rPr lang="el-GR" sz="3200" b="1" dirty="0">
                <a:latin typeface="Minion Pro"/>
                <a:cs typeface="Minion Pro"/>
              </a:rPr>
              <a:t>εἶπεν</a:t>
            </a:r>
            <a:r>
              <a:rPr lang="el-GR" sz="3200" dirty="0">
                <a:latin typeface="Minion Pro"/>
                <a:cs typeface="Minion Pro"/>
              </a:rPr>
              <a:t> αὐτῷ, Εἰ υἱὸς εἶ τοῦ θεοῦ, εἰπὲ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2334638634"/>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εἶπεν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a:t>
            </a:r>
            <a:r>
              <a:rPr lang="el-GR" sz="3200" b="1" dirty="0">
                <a:latin typeface="Minion Pro"/>
                <a:cs typeface="Minion Pro"/>
              </a:rPr>
              <a:t>εἶπεν</a:t>
            </a:r>
            <a:r>
              <a:rPr lang="el-GR" sz="3200" dirty="0">
                <a:latin typeface="Minion Pro"/>
                <a:cs typeface="Minion Pro"/>
              </a:rPr>
              <a:t> αὐτῷ, Εἰ υἱὸς εἶ τοῦ θεοῦ, εἰπὲ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1999809004"/>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προσέρχομαι</a:t>
                      </a:r>
                      <a:r>
                        <a:rPr lang="en-US" sz="1800" dirty="0" smtClean="0">
                          <a:latin typeface="Minion Pro"/>
                          <a:cs typeface="Minion Pro"/>
                        </a:rPr>
                        <a:t> </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viniendo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εἶπεν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49295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a:t>
            </a:r>
            <a:r>
              <a:rPr lang="el-GR" sz="3200" b="1" dirty="0">
                <a:latin typeface="Minion Pro"/>
                <a:cs typeface="Minion Pro"/>
              </a:rPr>
              <a:t>εἶπεν</a:t>
            </a:r>
            <a:r>
              <a:rPr lang="el-GR" sz="3200" dirty="0">
                <a:latin typeface="Minion Pro"/>
                <a:cs typeface="Minion Pro"/>
              </a:rPr>
              <a:t> αὐτῷ, Εἰ υἱὸς εἶ τοῦ θεοῦ, εἰπὲ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2129576549"/>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προσέρχομαι</a:t>
                      </a:r>
                      <a:r>
                        <a:rPr lang="en-US" sz="1800" dirty="0" smtClean="0">
                          <a:latin typeface="Minion Pro"/>
                          <a:cs typeface="Minion Pro"/>
                        </a:rPr>
                        <a:t> </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viniendo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εἶπεν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626594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a:t>
            </a:r>
            <a:r>
              <a:rPr lang="el-GR" sz="3200" b="1" dirty="0">
                <a:latin typeface="Minion Pro"/>
                <a:cs typeface="Minion Pro"/>
              </a:rPr>
              <a:t>εἶπεν</a:t>
            </a:r>
            <a:r>
              <a:rPr lang="el-GR" sz="3200" dirty="0">
                <a:latin typeface="Minion Pro"/>
                <a:cs typeface="Minion Pro"/>
              </a:rPr>
              <a:t> αὐτῷ, Εἰ υἱὸς εἶ τοῦ θεοῦ, εἰπὲ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4200077447"/>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προσέρχομαι</a:t>
                      </a:r>
                      <a:r>
                        <a:rPr lang="en-US" sz="1800" dirty="0" smtClean="0">
                          <a:latin typeface="Minion Pro"/>
                          <a:cs typeface="Minion Pro"/>
                        </a:rPr>
                        <a:t> </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viniendo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εἶπεν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εἰμί</a:t>
                      </a:r>
                      <a:r>
                        <a:rPr lang="en-US"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977687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a:t>
            </a:r>
            <a:r>
              <a:rPr lang="el-GR" sz="3200" b="1" dirty="0">
                <a:latin typeface="Minion Pro"/>
                <a:cs typeface="Minion Pro"/>
              </a:rPr>
              <a:t>εἶπεν</a:t>
            </a:r>
            <a:r>
              <a:rPr lang="el-GR" sz="3200" dirty="0">
                <a:latin typeface="Minion Pro"/>
                <a:cs typeface="Minion Pro"/>
              </a:rPr>
              <a:t> αὐτῷ, Εἰ υἱὸς εἶ τοῦ θεοῦ, εἰπὲ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174158085"/>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προσέρχομαι</a:t>
                      </a:r>
                      <a:r>
                        <a:rPr lang="en-US" sz="1800" dirty="0" smtClean="0">
                          <a:latin typeface="Minion Pro"/>
                          <a:cs typeface="Minion Pro"/>
                        </a:rPr>
                        <a:t> </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viniendo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εἶπεν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εἰμί</a:t>
                      </a:r>
                      <a:r>
                        <a:rPr lang="en-US"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704536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a:t>
            </a:r>
            <a:r>
              <a:rPr lang="el-GR" sz="3200" b="1" dirty="0">
                <a:latin typeface="Minion Pro"/>
                <a:cs typeface="Minion Pro"/>
              </a:rPr>
              <a:t>εἶπεν</a:t>
            </a:r>
            <a:r>
              <a:rPr lang="el-GR" sz="3200" dirty="0">
                <a:latin typeface="Minion Pro"/>
                <a:cs typeface="Minion Pro"/>
              </a:rPr>
              <a:t> αὐτῷ, Εἰ υἱὸς εἶ τοῦ θεοῦ, εἰπὲ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1405746993"/>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προσέρχομαι</a:t>
                      </a:r>
                      <a:r>
                        <a:rPr lang="en-US" sz="1800" dirty="0" smtClean="0">
                          <a:latin typeface="Minion Pro"/>
                          <a:cs typeface="Minion Pro"/>
                        </a:rPr>
                        <a:t> </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viniendo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εἶπεν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εἰμί</a:t>
                      </a:r>
                      <a:r>
                        <a:rPr lang="en-US"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M</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γίνομαι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sean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05814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9389" y="-20538"/>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3000" dirty="0">
                <a:latin typeface="Minion Pro"/>
                <a:cs typeface="Minion Pro"/>
              </a:rPr>
              <a:t>Mt. 4:3</a:t>
            </a:r>
            <a:r>
              <a:rPr lang="es-ES" dirty="0">
                <a:latin typeface="Minion Pro"/>
                <a:cs typeface="Minion Pro"/>
              </a:rPr>
              <a:t>  </a:t>
            </a:r>
            <a:r>
              <a:rPr lang="el-GR" sz="3200" dirty="0">
                <a:latin typeface="Minion Pro"/>
                <a:cs typeface="Minion Pro"/>
              </a:rPr>
              <a:t>Καὶ προσελθὼν ὁ πειράζων εἶπεν αὐτῷ, Εἰ υἱὸς εἶ τοῦ θεοῦ, </a:t>
            </a:r>
            <a:r>
              <a:rPr lang="el-GR" sz="3200" b="1" dirty="0">
                <a:latin typeface="Minion Pro"/>
                <a:cs typeface="Minion Pro"/>
              </a:rPr>
              <a:t>εἰπὲ</a:t>
            </a:r>
            <a:r>
              <a:rPr lang="el-GR" sz="3200" dirty="0">
                <a:latin typeface="Minion Pro"/>
                <a:cs typeface="Minion Pro"/>
              </a:rPr>
              <a:t> ἵνα οἱ λίθοι οὗτοι ἄρτοι γένωνται. </a:t>
            </a:r>
            <a:endParaRPr lang="en-US" sz="3200" dirty="0">
              <a:latin typeface="Minion Pro"/>
              <a:cs typeface="Minion Pro"/>
            </a:endParaRPr>
          </a:p>
        </p:txBody>
      </p:sp>
      <p:graphicFrame>
        <p:nvGraphicFramePr>
          <p:cNvPr id="51309" name="Group 109"/>
          <p:cNvGraphicFramePr>
            <a:graphicFrameLocks noGrp="1"/>
          </p:cNvGraphicFramePr>
          <p:nvPr>
            <p:extLst>
              <p:ext uri="{D42A27DB-BD31-4B8C-83A1-F6EECF244321}">
                <p14:modId xmlns:p14="http://schemas.microsoft.com/office/powerpoint/2010/main" val="3610784233"/>
              </p:ext>
            </p:extLst>
          </p:nvPr>
        </p:nvGraphicFramePr>
        <p:xfrm>
          <a:off x="179388" y="2499742"/>
          <a:ext cx="8845550" cy="242302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προσελθὼν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l-GR" sz="1800" b="1" dirty="0" smtClean="0">
                          <a:latin typeface="Minion Pro"/>
                          <a:cs typeface="Minion Pro"/>
                        </a:rPr>
                        <a:t>προσέρχομαι</a:t>
                      </a:r>
                      <a:r>
                        <a:rPr lang="en-US" sz="1800" dirty="0" smtClean="0">
                          <a:latin typeface="Minion Pro"/>
                          <a:cs typeface="Minion Pro"/>
                        </a:rPr>
                        <a:t> </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viniendo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0" dirty="0" smtClean="0">
                          <a:latin typeface="Minion Pro"/>
                          <a:cs typeface="Minion Pro"/>
                        </a:rPr>
                        <a:t>εἶπεν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dijo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εἰμί</a:t>
                      </a:r>
                      <a:r>
                        <a:rPr lang="en-US"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latin typeface="Minion Pro"/>
                          <a:cs typeface="Minion Pro"/>
                        </a:rPr>
                        <a:t>εἰπὲ </a:t>
                      </a:r>
                      <a:endParaRPr kumimoji="0" lang="es-PE" sz="21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λέγω</a:t>
                      </a:r>
                      <a:r>
                        <a:rPr lang="es-PE" sz="2400" dirty="0" smtClean="0">
                          <a:latin typeface="Minion Pro"/>
                          <a:cs typeface="Minion Pro"/>
                        </a:rPr>
                        <a:t> </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di</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γένωνται</a:t>
                      </a:r>
                      <a:endParaRPr kumimoji="0" lang="es-PE" sz="21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M</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85" marB="3428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γίνομαι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sean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306" name="Text Box 106"/>
          <p:cNvSpPr txBox="1">
            <a:spLocks noChangeArrowheads="1"/>
          </p:cNvSpPr>
          <p:nvPr/>
        </p:nvSpPr>
        <p:spPr bwMode="auto">
          <a:xfrm>
            <a:off x="179388" y="1491630"/>
            <a:ext cx="89646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800" dirty="0">
                <a:latin typeface="Minion Pro"/>
                <a:cs typeface="Minion Pro"/>
              </a:rPr>
              <a:t>Y luego de venir el tentador, le dijo: “si eres hijo de Dios, di que estas piedras sean panes”.</a:t>
            </a:r>
            <a:r>
              <a:rPr lang="en-US" sz="2800" dirty="0">
                <a:latin typeface="Minion Pro"/>
                <a:cs typeface="Minion Pro"/>
              </a:rPr>
              <a:t> </a:t>
            </a:r>
            <a:endParaRPr lang="es-ES" sz="2800" dirty="0">
              <a:latin typeface="Minion Pro"/>
              <a:cs typeface="Minion Pro"/>
            </a:endParaRPr>
          </a:p>
        </p:txBody>
      </p:sp>
    </p:spTree>
    <p:extLst>
      <p:ext uri="{BB962C8B-B14F-4D97-AF65-F5344CB8AC3E}">
        <p14:creationId xmlns:p14="http://schemas.microsoft.com/office/powerpoint/2010/main" val="386449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306"/>
                                        </p:tgtEl>
                                        <p:attrNameLst>
                                          <p:attrName>style.visibility</p:attrName>
                                        </p:attrNameLst>
                                      </p:cBhvr>
                                      <p:to>
                                        <p:strVal val="visible"/>
                                      </p:to>
                                    </p:set>
                                    <p:animEffect transition="in" filter="dissolve">
                                      <p:cBhvr>
                                        <p:cTn id="7" dur="500"/>
                                        <p:tgtEl>
                                          <p:spTgt spid="51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9" y="195263"/>
            <a:ext cx="87852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800" dirty="0">
                <a:latin typeface="Minion Pro"/>
                <a:cs typeface="Minion Pro"/>
              </a:rPr>
              <a:t>Mt 4:6a </a:t>
            </a:r>
            <a:r>
              <a:rPr lang="es-ES" sz="3800" dirty="0">
                <a:latin typeface="Minion Pro"/>
                <a:cs typeface="Minion Pro"/>
              </a:rPr>
              <a:t> </a:t>
            </a:r>
            <a:r>
              <a:rPr lang="el-GR" sz="3800" dirty="0" smtClean="0">
                <a:latin typeface="Minion Pro"/>
                <a:cs typeface="Minion Pro"/>
              </a:rPr>
              <a:t>καὶ </a:t>
            </a:r>
            <a:r>
              <a:rPr lang="el-GR" sz="3800" dirty="0">
                <a:latin typeface="Minion Pro"/>
                <a:cs typeface="Minion Pro"/>
              </a:rPr>
              <a:t>λέγει αὐτῷ, Εἰ υἱὸς εἶ τοῦ θεοῦ, βάλε σεαυτὸν </a:t>
            </a:r>
            <a:r>
              <a:rPr lang="el-GR" sz="3800" dirty="0" smtClean="0">
                <a:latin typeface="Minion Pro"/>
                <a:cs typeface="Minion Pro"/>
              </a:rPr>
              <a:t>κάτω…</a:t>
            </a:r>
            <a:endParaRPr lang="es-ES" sz="3800" dirty="0">
              <a:latin typeface="Minion Pro"/>
              <a:cs typeface="Minion Pro"/>
            </a:endParaRPr>
          </a:p>
        </p:txBody>
      </p:sp>
      <p:graphicFrame>
        <p:nvGraphicFramePr>
          <p:cNvPr id="52332" name="Group 108"/>
          <p:cNvGraphicFramePr>
            <a:graphicFrameLocks noGrp="1"/>
          </p:cNvGraphicFramePr>
          <p:nvPr>
            <p:extLst>
              <p:ext uri="{D42A27DB-BD31-4B8C-83A1-F6EECF244321}">
                <p14:modId xmlns:p14="http://schemas.microsoft.com/office/powerpoint/2010/main" val="1756386258"/>
              </p:ext>
            </p:extLst>
          </p:nvPr>
        </p:nvGraphicFramePr>
        <p:xfrm>
          <a:off x="179388" y="221171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βάλε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σεαυτὸν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9" y="195263"/>
            <a:ext cx="87852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800" dirty="0">
                <a:latin typeface="Minion Pro"/>
                <a:cs typeface="Minion Pro"/>
              </a:rPr>
              <a:t>Mt 4:6a </a:t>
            </a:r>
            <a:r>
              <a:rPr lang="es-ES" sz="3800" dirty="0">
                <a:latin typeface="Minion Pro"/>
                <a:cs typeface="Minion Pro"/>
              </a:rPr>
              <a:t> </a:t>
            </a:r>
            <a:r>
              <a:rPr lang="el-GR" sz="3800" dirty="0" smtClean="0">
                <a:latin typeface="Minion Pro"/>
                <a:cs typeface="Minion Pro"/>
              </a:rPr>
              <a:t>καὶ </a:t>
            </a:r>
            <a:r>
              <a:rPr lang="el-GR" sz="3800" dirty="0">
                <a:latin typeface="Minion Pro"/>
                <a:cs typeface="Minion Pro"/>
              </a:rPr>
              <a:t>λέγει αὐτῷ, Εἰ υἱὸς εἶ τοῦ θεοῦ, βάλε σεαυτὸν </a:t>
            </a:r>
            <a:r>
              <a:rPr lang="el-GR" sz="3800" dirty="0" smtClean="0">
                <a:latin typeface="Minion Pro"/>
                <a:cs typeface="Minion Pro"/>
              </a:rPr>
              <a:t>κάτω…</a:t>
            </a:r>
            <a:endParaRPr lang="es-ES" sz="3800" dirty="0">
              <a:latin typeface="Minion Pro"/>
              <a:cs typeface="Minion Pro"/>
            </a:endParaRPr>
          </a:p>
        </p:txBody>
      </p:sp>
      <p:graphicFrame>
        <p:nvGraphicFramePr>
          <p:cNvPr id="52332" name="Group 108"/>
          <p:cNvGraphicFramePr>
            <a:graphicFrameLocks noGrp="1"/>
          </p:cNvGraphicFramePr>
          <p:nvPr>
            <p:extLst>
              <p:ext uri="{D42A27DB-BD31-4B8C-83A1-F6EECF244321}">
                <p14:modId xmlns:p14="http://schemas.microsoft.com/office/powerpoint/2010/main" val="4230394281"/>
              </p:ext>
            </p:extLst>
          </p:nvPr>
        </p:nvGraphicFramePr>
        <p:xfrm>
          <a:off x="179388" y="221171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βάλε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σεαυτὸν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61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9" y="195263"/>
            <a:ext cx="87852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800" dirty="0">
                <a:latin typeface="Minion Pro"/>
                <a:cs typeface="Minion Pro"/>
              </a:rPr>
              <a:t>Mt 4:6a </a:t>
            </a:r>
            <a:r>
              <a:rPr lang="es-ES" sz="3800" dirty="0">
                <a:latin typeface="Minion Pro"/>
                <a:cs typeface="Minion Pro"/>
              </a:rPr>
              <a:t> </a:t>
            </a:r>
            <a:r>
              <a:rPr lang="el-GR" sz="3800" dirty="0" smtClean="0">
                <a:latin typeface="Minion Pro"/>
                <a:cs typeface="Minion Pro"/>
              </a:rPr>
              <a:t>καὶ </a:t>
            </a:r>
            <a:r>
              <a:rPr lang="el-GR" sz="3800" dirty="0">
                <a:latin typeface="Minion Pro"/>
                <a:cs typeface="Minion Pro"/>
              </a:rPr>
              <a:t>λέγει αὐτῷ, Εἰ υἱὸς εἶ τοῦ θεοῦ, βάλε σεαυτὸν </a:t>
            </a:r>
            <a:r>
              <a:rPr lang="el-GR" sz="3800" dirty="0" smtClean="0">
                <a:latin typeface="Minion Pro"/>
                <a:cs typeface="Minion Pro"/>
              </a:rPr>
              <a:t>κάτω…</a:t>
            </a:r>
            <a:endParaRPr lang="es-ES" sz="3800" dirty="0">
              <a:latin typeface="Minion Pro"/>
              <a:cs typeface="Minion Pro"/>
            </a:endParaRPr>
          </a:p>
        </p:txBody>
      </p:sp>
      <p:graphicFrame>
        <p:nvGraphicFramePr>
          <p:cNvPr id="52332" name="Group 108"/>
          <p:cNvGraphicFramePr>
            <a:graphicFrameLocks noGrp="1"/>
          </p:cNvGraphicFramePr>
          <p:nvPr>
            <p:extLst>
              <p:ext uri="{D42A27DB-BD31-4B8C-83A1-F6EECF244321}">
                <p14:modId xmlns:p14="http://schemas.microsoft.com/office/powerpoint/2010/main" val="1077151887"/>
              </p:ext>
            </p:extLst>
          </p:nvPr>
        </p:nvGraphicFramePr>
        <p:xfrm>
          <a:off x="179388" y="221171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βάλε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σεαυτὸν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35320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3769473847"/>
              </p:ext>
            </p:extLst>
          </p:nvPr>
        </p:nvGraphicFramePr>
        <p:xfrm>
          <a:off x="179388" y="2211710"/>
          <a:ext cx="8845550" cy="265122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04004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9" y="195263"/>
            <a:ext cx="87852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800" dirty="0">
                <a:latin typeface="Minion Pro"/>
                <a:cs typeface="Minion Pro"/>
              </a:rPr>
              <a:t>Mt 4:6a </a:t>
            </a:r>
            <a:r>
              <a:rPr lang="es-ES" sz="3800" dirty="0">
                <a:latin typeface="Minion Pro"/>
                <a:cs typeface="Minion Pro"/>
              </a:rPr>
              <a:t> </a:t>
            </a:r>
            <a:r>
              <a:rPr lang="el-GR" sz="3800" dirty="0" smtClean="0">
                <a:latin typeface="Minion Pro"/>
                <a:cs typeface="Minion Pro"/>
              </a:rPr>
              <a:t>καὶ </a:t>
            </a:r>
            <a:r>
              <a:rPr lang="el-GR" sz="3800" dirty="0">
                <a:latin typeface="Minion Pro"/>
                <a:cs typeface="Minion Pro"/>
              </a:rPr>
              <a:t>λέγει αὐτῷ, Εἰ υἱὸς εἶ τοῦ θεοῦ, βάλε σεαυτὸν </a:t>
            </a:r>
            <a:r>
              <a:rPr lang="el-GR" sz="3800" dirty="0" smtClean="0">
                <a:latin typeface="Minion Pro"/>
                <a:cs typeface="Minion Pro"/>
              </a:rPr>
              <a:t>κάτω…</a:t>
            </a:r>
            <a:endParaRPr lang="es-ES" sz="3800" dirty="0">
              <a:latin typeface="Minion Pro"/>
              <a:cs typeface="Minion Pro"/>
            </a:endParaRPr>
          </a:p>
        </p:txBody>
      </p:sp>
      <p:graphicFrame>
        <p:nvGraphicFramePr>
          <p:cNvPr id="52332" name="Group 108"/>
          <p:cNvGraphicFramePr>
            <a:graphicFrameLocks noGrp="1"/>
          </p:cNvGraphicFramePr>
          <p:nvPr>
            <p:extLst>
              <p:ext uri="{D42A27DB-BD31-4B8C-83A1-F6EECF244321}">
                <p14:modId xmlns:p14="http://schemas.microsoft.com/office/powerpoint/2010/main" val="1969415623"/>
              </p:ext>
            </p:extLst>
          </p:nvPr>
        </p:nvGraphicFramePr>
        <p:xfrm>
          <a:off x="179388" y="221171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βάλε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βάλλω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tira</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σεαυτὸν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41686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9" y="195263"/>
            <a:ext cx="87852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800" dirty="0">
                <a:latin typeface="Minion Pro"/>
                <a:cs typeface="Minion Pro"/>
              </a:rPr>
              <a:t>Mt 4:6a </a:t>
            </a:r>
            <a:r>
              <a:rPr lang="es-ES" sz="3800" dirty="0">
                <a:latin typeface="Minion Pro"/>
                <a:cs typeface="Minion Pro"/>
              </a:rPr>
              <a:t> </a:t>
            </a:r>
            <a:r>
              <a:rPr lang="el-GR" sz="3800" dirty="0" smtClean="0">
                <a:latin typeface="Minion Pro"/>
                <a:cs typeface="Minion Pro"/>
              </a:rPr>
              <a:t>καὶ </a:t>
            </a:r>
            <a:r>
              <a:rPr lang="el-GR" sz="3800" dirty="0">
                <a:latin typeface="Minion Pro"/>
                <a:cs typeface="Minion Pro"/>
              </a:rPr>
              <a:t>λέγει αὐτῷ, Εἰ υἱὸς εἶ τοῦ θεοῦ, βάλε σεαυτὸν </a:t>
            </a:r>
            <a:r>
              <a:rPr lang="el-GR" sz="3800" dirty="0" smtClean="0">
                <a:latin typeface="Minion Pro"/>
                <a:cs typeface="Minion Pro"/>
              </a:rPr>
              <a:t>κάτω…</a:t>
            </a:r>
            <a:endParaRPr lang="es-ES" sz="3800" dirty="0">
              <a:latin typeface="Minion Pro"/>
              <a:cs typeface="Minion Pro"/>
            </a:endParaRPr>
          </a:p>
        </p:txBody>
      </p:sp>
      <p:graphicFrame>
        <p:nvGraphicFramePr>
          <p:cNvPr id="52332" name="Group 108"/>
          <p:cNvGraphicFramePr>
            <a:graphicFrameLocks noGrp="1"/>
          </p:cNvGraphicFramePr>
          <p:nvPr>
            <p:extLst>
              <p:ext uri="{D42A27DB-BD31-4B8C-83A1-F6EECF244321}">
                <p14:modId xmlns:p14="http://schemas.microsoft.com/office/powerpoint/2010/main" val="3047841910"/>
              </p:ext>
            </p:extLst>
          </p:nvPr>
        </p:nvGraphicFramePr>
        <p:xfrm>
          <a:off x="179388" y="221171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βάλε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βάλλω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tira</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σεαυτὸν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σεαυτοῦ</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ti</a:t>
                      </a:r>
                      <a:r>
                        <a:rPr kumimoji="0" lang="en-US" sz="21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mismo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9489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389" y="195263"/>
            <a:ext cx="878522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800" dirty="0">
                <a:latin typeface="Minion Pro"/>
                <a:cs typeface="Minion Pro"/>
              </a:rPr>
              <a:t>Mt 4:6a </a:t>
            </a:r>
            <a:r>
              <a:rPr lang="es-ES" sz="3800" dirty="0">
                <a:latin typeface="Minion Pro"/>
                <a:cs typeface="Minion Pro"/>
              </a:rPr>
              <a:t> </a:t>
            </a:r>
            <a:r>
              <a:rPr lang="el-GR" sz="3800" dirty="0" smtClean="0">
                <a:latin typeface="Minion Pro"/>
                <a:cs typeface="Minion Pro"/>
              </a:rPr>
              <a:t>καὶ </a:t>
            </a:r>
            <a:r>
              <a:rPr lang="el-GR" sz="3800" dirty="0">
                <a:latin typeface="Minion Pro"/>
                <a:cs typeface="Minion Pro"/>
              </a:rPr>
              <a:t>λέγει αὐτῷ, Εἰ υἱὸς εἶ τοῦ θεοῦ, βάλε σεαυτὸν </a:t>
            </a:r>
            <a:r>
              <a:rPr lang="el-GR" sz="3800" dirty="0" smtClean="0">
                <a:latin typeface="Minion Pro"/>
                <a:cs typeface="Minion Pro"/>
              </a:rPr>
              <a:t>κάτω…</a:t>
            </a:r>
            <a:endParaRPr lang="es-ES" sz="3800" dirty="0">
              <a:latin typeface="Minion Pro"/>
              <a:cs typeface="Minion Pro"/>
            </a:endParaRPr>
          </a:p>
        </p:txBody>
      </p:sp>
      <p:graphicFrame>
        <p:nvGraphicFramePr>
          <p:cNvPr id="52332" name="Group 108"/>
          <p:cNvGraphicFramePr>
            <a:graphicFrameLocks noGrp="1"/>
          </p:cNvGraphicFramePr>
          <p:nvPr>
            <p:extLst>
              <p:ext uri="{D42A27DB-BD31-4B8C-83A1-F6EECF244321}">
                <p14:modId xmlns:p14="http://schemas.microsoft.com/office/powerpoint/2010/main" val="1056921632"/>
              </p:ext>
            </p:extLst>
          </p:nvPr>
        </p:nvGraphicFramePr>
        <p:xfrm>
          <a:off x="179388" y="221171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λέγει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Minion Pro"/>
                          <a:ea typeface="ＭＳ Ｐゴシック" charset="0"/>
                          <a:cs typeface="Minion Pro"/>
                        </a:rPr>
                        <a:t>dice</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εἶ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eres</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βάλε </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βάλλω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tira</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σεαυτὸν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σεαυτοῦ</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ti</a:t>
                      </a:r>
                      <a:r>
                        <a:rPr kumimoji="0" lang="en-US" sz="2100" b="0" i="0" u="none" strike="noStrike" cap="none" normalizeH="0" baseline="0" dirty="0" smtClean="0">
                          <a:ln>
                            <a:noFill/>
                          </a:ln>
                          <a:solidFill>
                            <a:schemeClr val="tx1"/>
                          </a:solidFill>
                          <a:effectLst/>
                          <a:latin typeface="Minion Pro"/>
                          <a:ea typeface="ＭＳ Ｐゴシック" charset="0"/>
                          <a:cs typeface="Minion Pro"/>
                        </a:rPr>
                        <a:t> </a:t>
                      </a:r>
                      <a:r>
                        <a:rPr kumimoji="0" lang="en-US" sz="2100" b="0" i="0" u="none" strike="noStrike" cap="none" normalizeH="0" baseline="0" dirty="0" err="1" smtClean="0">
                          <a:ln>
                            <a:noFill/>
                          </a:ln>
                          <a:solidFill>
                            <a:schemeClr val="tx1"/>
                          </a:solidFill>
                          <a:effectLst/>
                          <a:latin typeface="Minion Pro"/>
                          <a:ea typeface="ＭＳ Ｐゴシック" charset="0"/>
                          <a:cs typeface="Minion Pro"/>
                        </a:rPr>
                        <a:t>mismo</a:t>
                      </a:r>
                      <a:endParaRPr kumimoji="0" lang="en-US" sz="21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330" name="Text Box 106"/>
          <p:cNvSpPr txBox="1">
            <a:spLocks noChangeArrowheads="1"/>
          </p:cNvSpPr>
          <p:nvPr/>
        </p:nvSpPr>
        <p:spPr bwMode="auto">
          <a:xfrm>
            <a:off x="179388" y="1498307"/>
            <a:ext cx="896461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3100" dirty="0">
                <a:latin typeface="Minion Pro"/>
                <a:cs typeface="Minion Pro"/>
              </a:rPr>
              <a:t>Y le </a:t>
            </a:r>
            <a:r>
              <a:rPr lang="es-ES" sz="3100" dirty="0" smtClean="0">
                <a:latin typeface="Minion Pro"/>
                <a:cs typeface="Minion Pro"/>
              </a:rPr>
              <a:t>dice: “Si eres hijo de Dios</a:t>
            </a:r>
            <a:r>
              <a:rPr lang="es-ES" sz="3100" dirty="0">
                <a:latin typeface="Minion Pro"/>
                <a:cs typeface="Minion Pro"/>
              </a:rPr>
              <a:t>, </a:t>
            </a:r>
            <a:r>
              <a:rPr lang="es-ES" sz="3100" dirty="0" err="1">
                <a:latin typeface="Minion Pro"/>
                <a:cs typeface="Minion Pro"/>
              </a:rPr>
              <a:t>tirate</a:t>
            </a:r>
            <a:r>
              <a:rPr lang="es-ES" sz="3100" dirty="0">
                <a:latin typeface="Minion Pro"/>
                <a:cs typeface="Minion Pro"/>
              </a:rPr>
              <a:t> a ti mismo abajo”.</a:t>
            </a:r>
            <a:r>
              <a:rPr lang="en-US" sz="3100" dirty="0">
                <a:latin typeface="Minion Pro"/>
                <a:cs typeface="Minion Pro"/>
              </a:rPr>
              <a:t> </a:t>
            </a:r>
            <a:endParaRPr lang="es-ES" sz="3100" dirty="0">
              <a:latin typeface="Minion Pro"/>
              <a:cs typeface="Minion Pro"/>
            </a:endParaRPr>
          </a:p>
        </p:txBody>
      </p:sp>
    </p:spTree>
    <p:extLst>
      <p:ext uri="{BB962C8B-B14F-4D97-AF65-F5344CB8AC3E}">
        <p14:creationId xmlns:p14="http://schemas.microsoft.com/office/powerpoint/2010/main" val="36373922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330"/>
                                        </p:tgtEl>
                                        <p:attrNameLst>
                                          <p:attrName>style.visibility</p:attrName>
                                        </p:attrNameLst>
                                      </p:cBhvr>
                                      <p:to>
                                        <p:strVal val="visible"/>
                                      </p:to>
                                    </p:set>
                                    <p:animEffect transition="in" filter="dissolve">
                                      <p:cBhvr>
                                        <p:cTn id="7" dur="500"/>
                                        <p:tgtEl>
                                          <p:spTgt spid="52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6000" b="1" dirty="0">
              <a:solidFill>
                <a:srgbClr val="FF3300"/>
              </a:solidFill>
              <a:latin typeface="Bwgrkl" charset="0"/>
              <a:cs typeface="+mn-cs"/>
            </a:endParaRPr>
          </a:p>
          <a:p>
            <a:pPr algn="ctr">
              <a:defRPr/>
            </a:pPr>
            <a:r>
              <a:rPr lang="es-MX" sz="10000" b="1" dirty="0">
                <a:solidFill>
                  <a:srgbClr val="009900"/>
                </a:solidFill>
                <a:latin typeface="Bwgrkn"/>
                <a:cs typeface="Bwgrkn"/>
              </a:rPr>
              <a:t>lab</a:t>
            </a:r>
            <a:r>
              <a:rPr lang="es-MX" sz="10000" b="1" dirty="0">
                <a:latin typeface="Bwgrkn"/>
                <a:cs typeface="Bwgrkn"/>
              </a:rPr>
              <a:t> </a:t>
            </a:r>
            <a:r>
              <a:rPr lang="es-MX" sz="10000" b="1" dirty="0">
                <a:solidFill>
                  <a:srgbClr val="FF3300"/>
                </a:solidFill>
                <a:latin typeface="Bwgrkn"/>
                <a:cs typeface="Bwgrkn"/>
              </a:rPr>
              <a:t>ei/n</a:t>
            </a:r>
            <a:endParaRPr lang="es-PE" sz="2800" dirty="0">
              <a:latin typeface="Bwgrkn"/>
              <a:cs typeface="Bwgrkn"/>
            </a:endParaRPr>
          </a:p>
        </p:txBody>
      </p:sp>
      <p:sp>
        <p:nvSpPr>
          <p:cNvPr id="53251" name="Line 3"/>
          <p:cNvSpPr>
            <a:spLocks noChangeShapeType="1"/>
          </p:cNvSpPr>
          <p:nvPr/>
        </p:nvSpPr>
        <p:spPr bwMode="auto">
          <a:xfrm flipV="1">
            <a:off x="3494088" y="3165872"/>
            <a:ext cx="0" cy="4321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3252" name="Line 4"/>
          <p:cNvSpPr>
            <a:spLocks noChangeShapeType="1"/>
          </p:cNvSpPr>
          <p:nvPr/>
        </p:nvSpPr>
        <p:spPr bwMode="auto">
          <a:xfrm flipH="1" flipV="1">
            <a:off x="5508625" y="1762126"/>
            <a:ext cx="0" cy="431006"/>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3253" name="Text Box 5"/>
          <p:cNvSpPr txBox="1">
            <a:spLocks noChangeArrowheads="1"/>
          </p:cNvSpPr>
          <p:nvPr/>
        </p:nvSpPr>
        <p:spPr bwMode="auto">
          <a:xfrm>
            <a:off x="2195513" y="3651648"/>
            <a:ext cx="26224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raíz en aoristo</a:t>
            </a:r>
            <a:endParaRPr lang="en-US" sz="3000">
              <a:cs typeface="+mn-cs"/>
            </a:endParaRPr>
          </a:p>
        </p:txBody>
      </p:sp>
      <p:sp>
        <p:nvSpPr>
          <p:cNvPr id="53254" name="Text Box 6"/>
          <p:cNvSpPr txBox="1">
            <a:spLocks noChangeArrowheads="1"/>
          </p:cNvSpPr>
          <p:nvPr/>
        </p:nvSpPr>
        <p:spPr bwMode="auto">
          <a:xfrm>
            <a:off x="2343150" y="1241823"/>
            <a:ext cx="42484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desinencia del presente</a:t>
            </a:r>
            <a:endParaRPr lang="en-US" sz="3000">
              <a:cs typeface="+mn-cs"/>
            </a:endParaRPr>
          </a:p>
        </p:txBody>
      </p:sp>
      <p:sp>
        <p:nvSpPr>
          <p:cNvPr id="53255" name="Text Box 7"/>
          <p:cNvSpPr txBox="1">
            <a:spLocks noChangeArrowheads="1"/>
          </p:cNvSpPr>
          <p:nvPr/>
        </p:nvSpPr>
        <p:spPr bwMode="auto">
          <a:xfrm>
            <a:off x="489328" y="-57150"/>
            <a:ext cx="81653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MX" sz="4000" b="1" dirty="0" smtClean="0">
                <a:latin typeface="Bwgrkn"/>
                <a:cs typeface="Bwgrkn"/>
              </a:rPr>
              <a:t>lamba</a:t>
            </a:r>
            <a:r>
              <a:rPr lang="es-MX" sz="4000" b="1" dirty="0">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a:cs typeface="+mn-cs"/>
              </a:rPr>
              <a:t>(2º) </a:t>
            </a:r>
            <a:r>
              <a:rPr lang="en-US" sz="3500" dirty="0" err="1">
                <a:cs typeface="+mn-cs"/>
              </a:rPr>
              <a:t>Activo</a:t>
            </a:r>
            <a:r>
              <a:rPr lang="en-US" sz="3500" dirty="0">
                <a:cs typeface="+mn-cs"/>
              </a:rPr>
              <a:t> </a:t>
            </a:r>
            <a:r>
              <a:rPr lang="en-US" sz="3500" dirty="0" err="1">
                <a:cs typeface="+mn-cs"/>
              </a:rPr>
              <a:t>Infinitivo</a:t>
            </a:r>
            <a:r>
              <a:rPr lang="en-US" sz="3500" dirty="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6000" b="1" dirty="0">
              <a:solidFill>
                <a:srgbClr val="FF3300"/>
              </a:solidFill>
              <a:latin typeface="Bwgrkl" charset="0"/>
              <a:cs typeface="+mn-cs"/>
            </a:endParaRPr>
          </a:p>
          <a:p>
            <a:pPr algn="ctr">
              <a:defRPr/>
            </a:pPr>
            <a:r>
              <a:rPr lang="es-MX" sz="10000" b="1" dirty="0">
                <a:solidFill>
                  <a:srgbClr val="009900"/>
                </a:solidFill>
                <a:latin typeface="Bwgrkn"/>
                <a:cs typeface="Bwgrkn"/>
              </a:rPr>
              <a:t>lab</a:t>
            </a:r>
            <a:r>
              <a:rPr lang="es-MX" sz="10000" b="1" dirty="0">
                <a:latin typeface="Bwgrkn"/>
                <a:cs typeface="Bwgrkn"/>
              </a:rPr>
              <a:t> </a:t>
            </a:r>
            <a:r>
              <a:rPr lang="es-MX" sz="10000" b="1" dirty="0">
                <a:solidFill>
                  <a:srgbClr val="FF3300"/>
                </a:solidFill>
                <a:latin typeface="Bwgrkn"/>
                <a:cs typeface="Bwgrkn"/>
              </a:rPr>
              <a:t>ei/n</a:t>
            </a:r>
            <a:endParaRPr lang="es-PE" sz="2800" dirty="0">
              <a:latin typeface="Bwgrkn"/>
              <a:cs typeface="Bwgrkn"/>
            </a:endParaRPr>
          </a:p>
        </p:txBody>
      </p:sp>
      <p:sp>
        <p:nvSpPr>
          <p:cNvPr id="53251" name="Line 3"/>
          <p:cNvSpPr>
            <a:spLocks noChangeShapeType="1"/>
          </p:cNvSpPr>
          <p:nvPr/>
        </p:nvSpPr>
        <p:spPr bwMode="auto">
          <a:xfrm flipV="1">
            <a:off x="3494088" y="3165872"/>
            <a:ext cx="0" cy="43219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3252" name="Line 4"/>
          <p:cNvSpPr>
            <a:spLocks noChangeShapeType="1"/>
          </p:cNvSpPr>
          <p:nvPr/>
        </p:nvSpPr>
        <p:spPr bwMode="auto">
          <a:xfrm flipH="1" flipV="1">
            <a:off x="5508625" y="1762126"/>
            <a:ext cx="0" cy="431006"/>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3253" name="Text Box 5"/>
          <p:cNvSpPr txBox="1">
            <a:spLocks noChangeArrowheads="1"/>
          </p:cNvSpPr>
          <p:nvPr/>
        </p:nvSpPr>
        <p:spPr bwMode="auto">
          <a:xfrm>
            <a:off x="2195513" y="3651648"/>
            <a:ext cx="26224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raíz en aoristo</a:t>
            </a:r>
            <a:endParaRPr lang="en-US" sz="3000">
              <a:cs typeface="+mn-cs"/>
            </a:endParaRPr>
          </a:p>
        </p:txBody>
      </p:sp>
      <p:sp>
        <p:nvSpPr>
          <p:cNvPr id="53254" name="Text Box 6"/>
          <p:cNvSpPr txBox="1">
            <a:spLocks noChangeArrowheads="1"/>
          </p:cNvSpPr>
          <p:nvPr/>
        </p:nvSpPr>
        <p:spPr bwMode="auto">
          <a:xfrm>
            <a:off x="2343150" y="1241823"/>
            <a:ext cx="42484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PE" sz="3000">
                <a:cs typeface="+mn-cs"/>
              </a:rPr>
              <a:t>desinencia del presente</a:t>
            </a:r>
            <a:endParaRPr lang="en-US" sz="3000">
              <a:cs typeface="+mn-cs"/>
            </a:endParaRPr>
          </a:p>
        </p:txBody>
      </p:sp>
      <p:sp>
        <p:nvSpPr>
          <p:cNvPr id="53255" name="Text Box 7"/>
          <p:cNvSpPr txBox="1">
            <a:spLocks noChangeArrowheads="1"/>
          </p:cNvSpPr>
          <p:nvPr/>
        </p:nvSpPr>
        <p:spPr bwMode="auto">
          <a:xfrm>
            <a:off x="489328" y="-57150"/>
            <a:ext cx="81653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MX" sz="4000" b="1" dirty="0" smtClean="0">
                <a:latin typeface="Bwgrkn"/>
                <a:cs typeface="Bwgrkn"/>
              </a:rPr>
              <a:t>lamba</a:t>
            </a:r>
            <a:r>
              <a:rPr lang="es-MX" sz="4000" b="1" dirty="0">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a:cs typeface="+mn-cs"/>
              </a:rPr>
              <a:t>(2º) </a:t>
            </a:r>
            <a:r>
              <a:rPr lang="en-US" sz="3500" dirty="0" err="1">
                <a:cs typeface="+mn-cs"/>
              </a:rPr>
              <a:t>Activo</a:t>
            </a:r>
            <a:r>
              <a:rPr lang="en-US" sz="3500" dirty="0">
                <a:cs typeface="+mn-cs"/>
              </a:rPr>
              <a:t> </a:t>
            </a:r>
            <a:r>
              <a:rPr lang="en-US" sz="3500" dirty="0" err="1">
                <a:cs typeface="+mn-cs"/>
              </a:rPr>
              <a:t>Infinitivo</a:t>
            </a:r>
            <a:r>
              <a:rPr lang="en-US" sz="3500" dirty="0">
                <a:cs typeface="+mn-cs"/>
              </a:rPr>
              <a:t>.</a:t>
            </a:r>
          </a:p>
        </p:txBody>
      </p:sp>
      <p:sp>
        <p:nvSpPr>
          <p:cNvPr id="53256" name="Oval 8"/>
          <p:cNvSpPr>
            <a:spLocks noChangeArrowheads="1"/>
          </p:cNvSpPr>
          <p:nvPr/>
        </p:nvSpPr>
        <p:spPr bwMode="auto">
          <a:xfrm>
            <a:off x="5106637" y="2085975"/>
            <a:ext cx="720725" cy="540544"/>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50877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p:cTn id="7" dur="1000" fill="hold"/>
                                        <p:tgtEl>
                                          <p:spTgt spid="53256"/>
                                        </p:tgtEl>
                                        <p:attrNameLst>
                                          <p:attrName>ppt_w</p:attrName>
                                        </p:attrNameLst>
                                      </p:cBhvr>
                                      <p:tavLst>
                                        <p:tav tm="0">
                                          <p:val>
                                            <p:strVal val="#ppt_w+.3"/>
                                          </p:val>
                                        </p:tav>
                                        <p:tav tm="100000">
                                          <p:val>
                                            <p:strVal val="#ppt_w"/>
                                          </p:val>
                                        </p:tav>
                                      </p:tavLst>
                                    </p:anim>
                                    <p:anim calcmode="lin" valueType="num">
                                      <p:cBhvr>
                                        <p:cTn id="8" dur="1000" fill="hold"/>
                                        <p:tgtEl>
                                          <p:spTgt spid="53256"/>
                                        </p:tgtEl>
                                        <p:attrNameLst>
                                          <p:attrName>ppt_h</p:attrName>
                                        </p:attrNameLst>
                                      </p:cBhvr>
                                      <p:tavLst>
                                        <p:tav tm="0">
                                          <p:val>
                                            <p:strVal val="#ppt_h"/>
                                          </p:val>
                                        </p:tav>
                                        <p:tav tm="100000">
                                          <p:val>
                                            <p:strVal val="#ppt_h"/>
                                          </p:val>
                                        </p:tav>
                                      </p:tavLst>
                                    </p:anim>
                                    <p:animEffect transition="in" filter="fade">
                                      <p:cBhvr>
                                        <p:cTn id="9"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5400" b="1" dirty="0">
              <a:solidFill>
                <a:srgbClr val="FF3300"/>
              </a:solidFill>
              <a:latin typeface="Bwgrkl" charset="0"/>
              <a:cs typeface="+mn-cs"/>
            </a:endParaRPr>
          </a:p>
          <a:p>
            <a:pPr algn="ctr">
              <a:defRPr/>
            </a:pPr>
            <a:r>
              <a:rPr lang="pt-BR" sz="10000" b="1" dirty="0" err="1">
                <a:solidFill>
                  <a:srgbClr val="009900"/>
                </a:solidFill>
                <a:latin typeface="Bwgrkn"/>
                <a:cs typeface="Bwgrkn"/>
              </a:rPr>
              <a:t>mein</a:t>
            </a:r>
            <a:endParaRPr lang="es-PE" sz="10000" b="1" dirty="0">
              <a:solidFill>
                <a:srgbClr val="FF3300"/>
              </a:solidFill>
              <a:latin typeface="Bwgrkn"/>
              <a:cs typeface="Bwgrkn"/>
            </a:endParaRPr>
          </a:p>
        </p:txBody>
      </p:sp>
      <p:sp>
        <p:nvSpPr>
          <p:cNvPr id="60419" name="Text Box 3"/>
          <p:cNvSpPr txBox="1">
            <a:spLocks noChangeArrowheads="1"/>
          </p:cNvSpPr>
          <p:nvPr/>
        </p:nvSpPr>
        <p:spPr bwMode="auto">
          <a:xfrm>
            <a:off x="3259998" y="3112294"/>
            <a:ext cx="262242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PE" sz="3500">
                <a:cs typeface="+mn-cs"/>
                <a:sym typeface="Wingdings" charset="0"/>
              </a:rPr>
              <a:t></a:t>
            </a:r>
          </a:p>
          <a:p>
            <a:pPr algn="ctr">
              <a:defRPr/>
            </a:pPr>
            <a:r>
              <a:rPr lang="es-PE" sz="3000">
                <a:cs typeface="+mn-cs"/>
              </a:rPr>
              <a:t>raíz en aoristo</a:t>
            </a:r>
            <a:endParaRPr lang="en-US" sz="3000">
              <a:cs typeface="+mn-cs"/>
            </a:endParaRPr>
          </a:p>
        </p:txBody>
      </p:sp>
      <p:sp>
        <p:nvSpPr>
          <p:cNvPr id="60420" name="Text Box 4"/>
          <p:cNvSpPr txBox="1">
            <a:spLocks noChangeArrowheads="1"/>
          </p:cNvSpPr>
          <p:nvPr/>
        </p:nvSpPr>
        <p:spPr bwMode="auto">
          <a:xfrm>
            <a:off x="1220119" y="-25004"/>
            <a:ext cx="670376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3500" b="1" dirty="0" err="1" smtClean="0">
                <a:latin typeface="Bwgrkn"/>
                <a:cs typeface="Bwgrkn"/>
              </a:rPr>
              <a:t>me</a:t>
            </a:r>
            <a:r>
              <a:rPr lang="pt-BR" sz="3500" b="1" dirty="0" err="1">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err="1">
                <a:cs typeface="+mn-cs"/>
              </a:rPr>
              <a:t>Activo</a:t>
            </a:r>
            <a:r>
              <a:rPr lang="en-US" sz="3500" dirty="0">
                <a:cs typeface="+mn-cs"/>
              </a:rPr>
              <a:t> </a:t>
            </a:r>
            <a:r>
              <a:rPr lang="en-US" sz="3500" dirty="0" err="1">
                <a:cs typeface="+mn-cs"/>
              </a:rPr>
              <a:t>Indicativo</a:t>
            </a:r>
            <a:r>
              <a:rPr lang="en-US" sz="3500" dirty="0">
                <a:cs typeface="+mn-cs"/>
              </a:rPr>
              <a:t>.</a:t>
            </a:r>
          </a:p>
        </p:txBody>
      </p:sp>
      <p:sp>
        <p:nvSpPr>
          <p:cNvPr id="60421" name="Text Box 5"/>
          <p:cNvSpPr txBox="1">
            <a:spLocks noChangeArrowheads="1"/>
          </p:cNvSpPr>
          <p:nvPr/>
        </p:nvSpPr>
        <p:spPr bwMode="auto">
          <a:xfrm>
            <a:off x="1763688" y="1660614"/>
            <a:ext cx="69375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smtClean="0">
                <a:solidFill>
                  <a:srgbClr val="FF3300"/>
                </a:solidFill>
                <a:latin typeface="Bwgrkn"/>
                <a:cs typeface="Bwgrkn"/>
              </a:rPr>
              <a:t>e</a:t>
            </a:r>
            <a:r>
              <a:rPr lang="pt-BR" sz="10000" b="1" dirty="0">
                <a:solidFill>
                  <a:srgbClr val="FF3300"/>
                </a:solidFill>
                <a:latin typeface="Bwgrkn"/>
                <a:cs typeface="Bwgrkn"/>
              </a:rPr>
              <a:t>;</a:t>
            </a:r>
            <a:endParaRPr lang="es-PE" sz="10000" b="1" dirty="0">
              <a:solidFill>
                <a:srgbClr val="FF3300"/>
              </a:solidFill>
              <a:latin typeface="Bwgrkn"/>
              <a:cs typeface="Bwgrkn"/>
            </a:endParaRPr>
          </a:p>
        </p:txBody>
      </p:sp>
      <p:sp>
        <p:nvSpPr>
          <p:cNvPr id="60422" name="Text Box 6"/>
          <p:cNvSpPr txBox="1">
            <a:spLocks noChangeArrowheads="1"/>
          </p:cNvSpPr>
          <p:nvPr/>
        </p:nvSpPr>
        <p:spPr bwMode="auto">
          <a:xfrm>
            <a:off x="6300192" y="1660614"/>
            <a:ext cx="14003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err="1" smtClean="0">
                <a:solidFill>
                  <a:srgbClr val="FF3300"/>
                </a:solidFill>
                <a:latin typeface="Bwgrkn"/>
                <a:cs typeface="Bwgrkn"/>
              </a:rPr>
              <a:t>sa</a:t>
            </a:r>
            <a:endParaRPr lang="es-PE" sz="10000" b="1" dirty="0">
              <a:solidFill>
                <a:srgbClr val="FF3300"/>
              </a:solidFill>
              <a:latin typeface="Bwgrkn"/>
              <a:cs typeface="Bwgrkn"/>
            </a:endParaRPr>
          </a:p>
        </p:txBody>
      </p:sp>
      <p:sp>
        <p:nvSpPr>
          <p:cNvPr id="2" name="Rectangle 1"/>
          <p:cNvSpPr/>
          <p:nvPr/>
        </p:nvSpPr>
        <p:spPr>
          <a:xfrm>
            <a:off x="4644008" y="1185595"/>
            <a:ext cx="4572000" cy="954107"/>
          </a:xfrm>
          <a:prstGeom prst="rect">
            <a:avLst/>
          </a:prstGeom>
        </p:spPr>
        <p:txBody>
          <a:bodyPr>
            <a:spAutoFit/>
          </a:bodyPr>
          <a:lstStyle/>
          <a:p>
            <a:pPr algn="ctr">
              <a:defRPr/>
            </a:pPr>
            <a:r>
              <a:rPr lang="es-PE" sz="2400" dirty="0"/>
              <a:t>desinencias de aoristo</a:t>
            </a:r>
          </a:p>
          <a:p>
            <a:pPr algn="ctr">
              <a:defRPr/>
            </a:pPr>
            <a:r>
              <a:rPr lang="es-PE" sz="3200" dirty="0" smtClean="0">
                <a:sym typeface="Wingdings" charset="0"/>
              </a:rPr>
              <a:t></a:t>
            </a:r>
            <a:endParaRPr lang="es-PE" sz="3200" dirty="0">
              <a:sym typeface="Wingdings" charset="0"/>
            </a:endParaRPr>
          </a:p>
        </p:txBody>
      </p:sp>
      <p:sp>
        <p:nvSpPr>
          <p:cNvPr id="3" name="Rectangle 2"/>
          <p:cNvSpPr/>
          <p:nvPr/>
        </p:nvSpPr>
        <p:spPr>
          <a:xfrm>
            <a:off x="274824" y="1116208"/>
            <a:ext cx="3528392" cy="954107"/>
          </a:xfrm>
          <a:prstGeom prst="rect">
            <a:avLst/>
          </a:prstGeom>
        </p:spPr>
        <p:txBody>
          <a:bodyPr wrap="square">
            <a:spAutoFit/>
          </a:bodyPr>
          <a:lstStyle/>
          <a:p>
            <a:pPr algn="ctr">
              <a:defRPr/>
            </a:pPr>
            <a:r>
              <a:rPr lang="es-PE" sz="2400" dirty="0"/>
              <a:t>aumento de aoristo</a:t>
            </a:r>
          </a:p>
          <a:p>
            <a:pPr algn="ctr">
              <a:defRPr/>
            </a:pPr>
            <a:r>
              <a:rPr lang="es-PE" sz="3200" dirty="0">
                <a:sym typeface="Wingdings"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fade">
                                      <p:cBhvr>
                                        <p:cTn id="12" dur="500"/>
                                        <p:tgtEl>
                                          <p:spTgt spid="60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fade">
                                      <p:cBhvr>
                                        <p:cTn id="1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1" grpId="0"/>
      <p:bldP spid="604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96" name="Text Box 404"/>
          <p:cNvSpPr txBox="1">
            <a:spLocks noChangeArrowheads="1"/>
          </p:cNvSpPr>
          <p:nvPr/>
        </p:nvSpPr>
        <p:spPr bwMode="auto">
          <a:xfrm>
            <a:off x="612775" y="-307975"/>
            <a:ext cx="828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5400" b="1" dirty="0" err="1">
                <a:solidFill>
                  <a:srgbClr val="000000"/>
                </a:solidFill>
                <a:latin typeface="Minion Pro"/>
                <a:cs typeface="Minion Pro"/>
              </a:rPr>
              <a:t>Tema</a:t>
            </a:r>
            <a:r>
              <a:rPr lang="en-US" sz="5400" b="1" dirty="0">
                <a:solidFill>
                  <a:srgbClr val="000000"/>
                </a:solidFill>
                <a:latin typeface="Minion Pro"/>
                <a:cs typeface="Minion Pro"/>
              </a:rPr>
              <a:t> en </a:t>
            </a:r>
            <a:r>
              <a:rPr lang="en-US" sz="5400" b="1" dirty="0" err="1">
                <a:solidFill>
                  <a:srgbClr val="000000"/>
                </a:solidFill>
                <a:latin typeface="Minion Pro"/>
                <a:cs typeface="Minion Pro"/>
              </a:rPr>
              <a:t>consonante</a:t>
            </a:r>
            <a:r>
              <a:rPr lang="en-US" sz="5400" b="1" dirty="0">
                <a:solidFill>
                  <a:srgbClr val="000000"/>
                </a:solidFill>
                <a:latin typeface="Minion Pro"/>
                <a:cs typeface="Minion Pro"/>
              </a:rPr>
              <a:t> +</a:t>
            </a:r>
            <a:r>
              <a:rPr lang="en-US" sz="6600" b="1" dirty="0">
                <a:solidFill>
                  <a:srgbClr val="000000"/>
                </a:solidFill>
                <a:latin typeface="Minion Pro"/>
                <a:cs typeface="Minion Pro"/>
              </a:rPr>
              <a:t> </a:t>
            </a:r>
            <a:r>
              <a:rPr lang="el-GR" sz="7200" b="1" dirty="0">
                <a:solidFill>
                  <a:srgbClr val="008000"/>
                </a:solidFill>
                <a:latin typeface="Minion Pro"/>
                <a:cs typeface="Minion Pro"/>
              </a:rPr>
              <a:t>σ</a:t>
            </a:r>
            <a:endParaRPr lang="en-US" sz="6500" b="1" dirty="0">
              <a:solidFill>
                <a:srgbClr val="33CC33"/>
              </a:solidFill>
              <a:latin typeface="Minion Pro"/>
              <a:cs typeface="Minion Pro"/>
            </a:endParaRPr>
          </a:p>
        </p:txBody>
      </p:sp>
      <p:graphicFrame>
        <p:nvGraphicFramePr>
          <p:cNvPr id="34194" name="Group 402"/>
          <p:cNvGraphicFramePr>
            <a:graphicFrameLocks noGrp="1"/>
          </p:cNvGraphicFramePr>
          <p:nvPr>
            <p:ph/>
          </p:nvPr>
        </p:nvGraphicFramePr>
        <p:xfrm>
          <a:off x="457200" y="1168400"/>
          <a:ext cx="8291513" cy="3749676"/>
        </p:xfrm>
        <a:graphic>
          <a:graphicData uri="http://schemas.openxmlformats.org/drawingml/2006/table">
            <a:tbl>
              <a:tblPr/>
              <a:tblGrid>
                <a:gridCol w="2193925"/>
                <a:gridCol w="1128713"/>
                <a:gridCol w="360362"/>
                <a:gridCol w="792163"/>
                <a:gridCol w="792162"/>
                <a:gridCol w="431800"/>
                <a:gridCol w="1211263"/>
                <a:gridCol w="1381125"/>
              </a:tblGrid>
              <a:tr h="4594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a typeface="ＭＳ Ｐゴシック" charset="0"/>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2100" b="0" i="0" u="none" strike="noStrike" cap="none" normalizeH="0" baseline="0">
                          <a:ln>
                            <a:noFill/>
                          </a:ln>
                          <a:solidFill>
                            <a:schemeClr val="tx1"/>
                          </a:solidFill>
                          <a:effectLst/>
                          <a:latin typeface="Arial" charset="0"/>
                          <a:ea typeface="ＭＳ Ｐゴシック" charset="0"/>
                        </a:rPr>
                        <a:t>Consonante final del tema</a:t>
                      </a:r>
                      <a:endParaRPr kumimoji="0" lang="en-US" sz="2100" b="0" i="0" u="none" strike="noStrike" cap="none" normalizeH="0" baseline="0">
                        <a:ln>
                          <a:noFill/>
                        </a:ln>
                        <a:solidFill>
                          <a:schemeClr val="tx1"/>
                        </a:solidFill>
                        <a:effectLst/>
                        <a:latin typeface="Arial" charset="0"/>
                        <a:ea typeface="ＭＳ Ｐゴシック" charset="0"/>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PE" sz="1700" b="0" i="0" u="none" strike="noStrike" cap="none" normalizeH="0" baseline="0" dirty="0">
                          <a:ln>
                            <a:noFill/>
                          </a:ln>
                          <a:solidFill>
                            <a:schemeClr val="tx1"/>
                          </a:solidFill>
                          <a:effectLst/>
                          <a:latin typeface="Arial" charset="0"/>
                          <a:ea typeface="ＭＳ Ｐゴシック" charset="0"/>
                        </a:rPr>
                        <a:t>cambia a</a:t>
                      </a:r>
                      <a:endParaRPr kumimoji="0" lang="en-US" sz="1700" b="0" i="0" u="none" strike="noStrike" cap="none" normalizeH="0" baseline="0" dirty="0">
                        <a:ln>
                          <a:noFill/>
                        </a:ln>
                        <a:solidFill>
                          <a:schemeClr val="tx1"/>
                        </a:solidFill>
                        <a:effectLst/>
                        <a:latin typeface="Arial" charset="0"/>
                        <a:ea typeface="ＭＳ Ｐゴシック" charset="0"/>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2100" b="0" i="0" u="none" strike="noStrike" cap="none" normalizeH="0" baseline="0">
                          <a:ln>
                            <a:noFill/>
                          </a:ln>
                          <a:solidFill>
                            <a:schemeClr val="tx1"/>
                          </a:solidFill>
                          <a:effectLst/>
                          <a:latin typeface="Arial" charset="0"/>
                          <a:ea typeface="ＭＳ Ｐゴシック" charset="0"/>
                        </a:rPr>
                        <a:t>Labiales</a:t>
                      </a:r>
                      <a:endParaRPr kumimoji="0" lang="en-US" sz="2100" b="0" i="0" u="none" strike="noStrike" cap="none" normalizeH="0" baseline="0">
                        <a:ln>
                          <a:noFill/>
                        </a:ln>
                        <a:solidFill>
                          <a:schemeClr val="tx1"/>
                        </a:solidFill>
                        <a:effectLst/>
                        <a:latin typeface="Arial" charset="0"/>
                        <a:ea typeface="ＭＳ Ｐゴシック" charset="0"/>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π</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β</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φ</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bg1"/>
                          </a:solidFill>
                          <a:effectLst/>
                          <a:latin typeface="Minion Pro"/>
                          <a:ea typeface="ＭＳ Ｐゴシック" charset="0"/>
                          <a:cs typeface="Minion Pro"/>
                        </a:rPr>
                        <a:t>ψ</a:t>
                      </a:r>
                      <a:endParaRPr kumimoji="0" lang="en-US" sz="5300" b="0" i="0" u="none" strike="noStrike" cap="none" normalizeH="0" baseline="0" dirty="0">
                        <a:ln>
                          <a:noFill/>
                        </a:ln>
                        <a:solidFill>
                          <a:schemeClr val="bg1"/>
                        </a:solidFill>
                        <a:effectLst/>
                        <a:latin typeface="Minion Pro"/>
                        <a:ea typeface="ＭＳ Ｐゴシック" charset="0"/>
                        <a:cs typeface="Minion Pro"/>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r>
              <a:tr h="1097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2100" b="0" i="0" u="none" strike="noStrike" cap="none" normalizeH="0" baseline="0" dirty="0">
                          <a:ln>
                            <a:noFill/>
                          </a:ln>
                          <a:solidFill>
                            <a:schemeClr val="tx1"/>
                          </a:solidFill>
                          <a:effectLst/>
                          <a:latin typeface="Arial" charset="0"/>
                          <a:ea typeface="ＭＳ Ｐゴシック" charset="0"/>
                        </a:rPr>
                        <a:t>Palatales</a:t>
                      </a:r>
                      <a:endParaRPr kumimoji="0" lang="en-US" sz="2100" b="0" i="0" u="none" strike="noStrike" cap="none" normalizeH="0" baseline="0" dirty="0">
                        <a:ln>
                          <a:noFill/>
                        </a:ln>
                        <a:solidFill>
                          <a:schemeClr val="tx1"/>
                        </a:solidFill>
                        <a:effectLst/>
                        <a:latin typeface="Arial" charset="0"/>
                        <a:ea typeface="ＭＳ Ｐゴシック" charset="0"/>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κ</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γ</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χ</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bg1"/>
                          </a:solidFill>
                          <a:effectLst/>
                          <a:latin typeface="Minion Pro"/>
                          <a:ea typeface="ＭＳ Ｐゴシック" charset="0"/>
                          <a:cs typeface="Minion Pro"/>
                        </a:rPr>
                        <a:t>ξ</a:t>
                      </a:r>
                      <a:endParaRPr kumimoji="0" lang="en-US" sz="5300" b="0" i="0" u="none" strike="noStrike" cap="none" normalizeH="0" baseline="0" dirty="0">
                        <a:ln>
                          <a:noFill/>
                        </a:ln>
                        <a:solidFill>
                          <a:schemeClr val="bg1"/>
                        </a:solidFill>
                        <a:effectLst/>
                        <a:latin typeface="Minion Pro"/>
                        <a:ea typeface="ＭＳ Ｐゴシック" charset="0"/>
                        <a:cs typeface="Minion Pro"/>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r>
              <a:tr h="10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PE" sz="2100" b="0" i="0" u="none" strike="noStrike" cap="none" normalizeH="0" baseline="0">
                          <a:ln>
                            <a:noFill/>
                          </a:ln>
                          <a:solidFill>
                            <a:schemeClr val="tx1"/>
                          </a:solidFill>
                          <a:effectLst/>
                          <a:latin typeface="Arial" charset="0"/>
                          <a:ea typeface="ＭＳ Ｐゴシック" charset="0"/>
                        </a:rPr>
                        <a:t>Linguales</a:t>
                      </a:r>
                      <a:endParaRPr kumimoji="0" lang="en-US" sz="2100" b="0" i="0" u="none" strike="noStrike" cap="none" normalizeH="0" baseline="0">
                        <a:ln>
                          <a:noFill/>
                        </a:ln>
                        <a:solidFill>
                          <a:schemeClr val="tx1"/>
                        </a:solidFill>
                        <a:effectLst/>
                        <a:latin typeface="Arial" charset="0"/>
                        <a:ea typeface="ＭＳ Ｐゴシック" charset="0"/>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τ</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δ</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ζ</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tx1"/>
                          </a:solidFill>
                          <a:effectLst/>
                          <a:latin typeface="Minion Pro"/>
                          <a:ea typeface="ＭＳ Ｐゴシック" charset="0"/>
                          <a:cs typeface="Minion Pro"/>
                        </a:rPr>
                        <a:t>θ</a:t>
                      </a:r>
                      <a:endParaRPr kumimoji="0" lang="en-US" sz="5300" b="0" i="0" u="none" strike="noStrike" cap="none" normalizeH="0" baseline="0" dirty="0">
                        <a:ln>
                          <a:noFill/>
                        </a:ln>
                        <a:solidFill>
                          <a:schemeClr val="tx1"/>
                        </a:solidFill>
                        <a:effectLst/>
                        <a:latin typeface="Minion Pro"/>
                        <a:ea typeface="ＭＳ Ｐゴシック" charset="0"/>
                        <a:cs typeface="Minion Pro"/>
                      </a:endParaRPr>
                    </a:p>
                  </a:txBody>
                  <a:tcPr marT="34283" marB="342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5300" b="0" i="0" u="none" strike="noStrike" cap="none" normalizeH="0" baseline="0" dirty="0" smtClean="0">
                          <a:ln>
                            <a:noFill/>
                          </a:ln>
                          <a:solidFill>
                            <a:schemeClr val="bg1"/>
                          </a:solidFill>
                          <a:effectLst/>
                          <a:latin typeface="Minion Pro"/>
                          <a:ea typeface="ＭＳ Ｐゴシック" charset="0"/>
                          <a:cs typeface="Minion Pro"/>
                        </a:rPr>
                        <a:t>σ</a:t>
                      </a:r>
                      <a:endParaRPr kumimoji="0" lang="en-US" sz="5300" b="0" i="0" u="none" strike="noStrike" cap="none" normalizeH="0" baseline="0" dirty="0">
                        <a:ln>
                          <a:noFill/>
                        </a:ln>
                        <a:solidFill>
                          <a:schemeClr val="bg1"/>
                        </a:solidFill>
                        <a:effectLst/>
                        <a:latin typeface="Minion Pro"/>
                        <a:ea typeface="ＭＳ Ｐゴシック" charset="0"/>
                        <a:cs typeface="Minion Pro"/>
                      </a:endParaRPr>
                    </a:p>
                  </a:txBody>
                  <a:tcPr marT="34283" marB="3428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r>
            </a:tbl>
          </a:graphicData>
        </a:graphic>
      </p:graphicFrame>
      <p:sp>
        <p:nvSpPr>
          <p:cNvPr id="34197" name="AutoShape 405"/>
          <p:cNvSpPr>
            <a:spLocks noChangeArrowheads="1"/>
          </p:cNvSpPr>
          <p:nvPr/>
        </p:nvSpPr>
        <p:spPr bwMode="auto">
          <a:xfrm>
            <a:off x="7654925" y="752475"/>
            <a:ext cx="719138" cy="379413"/>
          </a:xfrm>
          <a:prstGeom prst="downArrow">
            <a:avLst>
              <a:gd name="adj1" fmla="val 50111"/>
              <a:gd name="adj2" fmla="val 5094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en-US">
              <a:solidFill>
                <a:srgbClr val="000000"/>
              </a:solidFill>
            </a:endParaRPr>
          </a:p>
        </p:txBody>
      </p:sp>
    </p:spTree>
    <p:extLst>
      <p:ext uri="{BB962C8B-B14F-4D97-AF65-F5344CB8AC3E}">
        <p14:creationId xmlns:p14="http://schemas.microsoft.com/office/powerpoint/2010/main" val="24894211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692275" y="700088"/>
            <a:ext cx="771525"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5000"/>
              </a:lnSpc>
              <a:defRPr/>
            </a:pPr>
            <a:r>
              <a:rPr lang="el-GR" sz="8800" b="1" dirty="0">
                <a:solidFill>
                  <a:srgbClr val="009900"/>
                </a:solidFill>
                <a:latin typeface="Minion Pro"/>
                <a:cs typeface="Minion Pro"/>
              </a:rPr>
              <a:t>τ</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δ</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ζ</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θ</a:t>
            </a:r>
            <a:endParaRPr lang="en-US" sz="8800" b="1" dirty="0">
              <a:solidFill>
                <a:srgbClr val="009900"/>
              </a:solidFill>
              <a:latin typeface="Minion Pro"/>
              <a:cs typeface="Minion Pro"/>
            </a:endParaRPr>
          </a:p>
        </p:txBody>
      </p:sp>
      <p:sp>
        <p:nvSpPr>
          <p:cNvPr id="37892" name="Text Box 4"/>
          <p:cNvSpPr txBox="1">
            <a:spLocks noChangeArrowheads="1"/>
          </p:cNvSpPr>
          <p:nvPr/>
        </p:nvSpPr>
        <p:spPr bwMode="auto">
          <a:xfrm>
            <a:off x="3570288" y="1851025"/>
            <a:ext cx="8001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l-GR" sz="8800" b="1" dirty="0">
                <a:solidFill>
                  <a:srgbClr val="FF3300"/>
                </a:solidFill>
                <a:latin typeface="Minion Pro"/>
                <a:cs typeface="Minion Pro"/>
              </a:rPr>
              <a:t>σ</a:t>
            </a:r>
            <a:endParaRPr lang="en-US" sz="8800" b="1" dirty="0">
              <a:solidFill>
                <a:srgbClr val="FF3300"/>
              </a:solidFill>
              <a:latin typeface="Minion Pro"/>
              <a:cs typeface="Minion Pro"/>
            </a:endParaRPr>
          </a:p>
        </p:txBody>
      </p:sp>
      <p:sp>
        <p:nvSpPr>
          <p:cNvPr id="37893" name="Text Box 5"/>
          <p:cNvSpPr txBox="1">
            <a:spLocks noChangeArrowheads="1"/>
          </p:cNvSpPr>
          <p:nvPr/>
        </p:nvSpPr>
        <p:spPr bwMode="auto">
          <a:xfrm>
            <a:off x="2551113" y="2066925"/>
            <a:ext cx="746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500" dirty="0">
                <a:cs typeface="+mn-cs"/>
              </a:rPr>
              <a:t>+</a:t>
            </a:r>
          </a:p>
        </p:txBody>
      </p:sp>
      <p:sp>
        <p:nvSpPr>
          <p:cNvPr id="37894" name="Text Box 6"/>
          <p:cNvSpPr txBox="1">
            <a:spLocks noChangeArrowheads="1"/>
          </p:cNvSpPr>
          <p:nvPr/>
        </p:nvSpPr>
        <p:spPr bwMode="auto">
          <a:xfrm>
            <a:off x="4643438" y="2066925"/>
            <a:ext cx="746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500" dirty="0">
                <a:cs typeface="+mn-cs"/>
              </a:rPr>
              <a:t>=</a:t>
            </a:r>
          </a:p>
        </p:txBody>
      </p:sp>
      <p:sp>
        <p:nvSpPr>
          <p:cNvPr id="28677" name="TextBox 1"/>
          <p:cNvSpPr txBox="1">
            <a:spLocks noChangeArrowheads="1"/>
          </p:cNvSpPr>
          <p:nvPr/>
        </p:nvSpPr>
        <p:spPr bwMode="auto">
          <a:xfrm>
            <a:off x="1042988" y="268288"/>
            <a:ext cx="1941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Linguales</a:t>
            </a:r>
          </a:p>
        </p:txBody>
      </p:sp>
      <p:sp>
        <p:nvSpPr>
          <p:cNvPr id="9" name="Text Box 4"/>
          <p:cNvSpPr txBox="1">
            <a:spLocks noChangeArrowheads="1"/>
          </p:cNvSpPr>
          <p:nvPr/>
        </p:nvSpPr>
        <p:spPr bwMode="auto">
          <a:xfrm>
            <a:off x="5580063" y="1851025"/>
            <a:ext cx="8001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l-GR" sz="8800" b="1" dirty="0">
                <a:solidFill>
                  <a:srgbClr val="FF3300"/>
                </a:solidFill>
                <a:latin typeface="Minion Pro"/>
                <a:cs typeface="Minion Pro"/>
              </a:rPr>
              <a:t>σ</a:t>
            </a:r>
            <a:endParaRPr lang="en-US" sz="8800" b="1" dirty="0">
              <a:solidFill>
                <a:srgbClr val="FF3300"/>
              </a:solidFill>
              <a:latin typeface="Minion Pro"/>
              <a:cs typeface="Minion Pro"/>
            </a:endParaRPr>
          </a:p>
        </p:txBody>
      </p:sp>
    </p:spTree>
    <p:extLst>
      <p:ext uri="{BB962C8B-B14F-4D97-AF65-F5344CB8AC3E}">
        <p14:creationId xmlns:p14="http://schemas.microsoft.com/office/powerpoint/2010/main" val="30500027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3398838" y="627063"/>
            <a:ext cx="8128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5000"/>
              </a:lnSpc>
              <a:defRPr/>
            </a:pPr>
            <a:r>
              <a:rPr lang="el-GR" sz="8800" b="1" dirty="0">
                <a:solidFill>
                  <a:srgbClr val="009900"/>
                </a:solidFill>
                <a:latin typeface="Minion Pro"/>
                <a:cs typeface="Minion Pro"/>
              </a:rPr>
              <a:t>λ</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μ</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ν</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ρ</a:t>
            </a:r>
            <a:endParaRPr lang="en-US" sz="8800" b="1" dirty="0">
              <a:solidFill>
                <a:srgbClr val="009900"/>
              </a:solidFill>
              <a:latin typeface="Minion Pro"/>
              <a:cs typeface="Minion Pro"/>
            </a:endParaRPr>
          </a:p>
        </p:txBody>
      </p:sp>
      <p:sp>
        <p:nvSpPr>
          <p:cNvPr id="37892" name="Text Box 4"/>
          <p:cNvSpPr txBox="1">
            <a:spLocks noChangeArrowheads="1"/>
          </p:cNvSpPr>
          <p:nvPr/>
        </p:nvSpPr>
        <p:spPr bwMode="auto">
          <a:xfrm>
            <a:off x="5503863" y="1708150"/>
            <a:ext cx="8001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l-GR" sz="8800" b="1" dirty="0">
                <a:solidFill>
                  <a:srgbClr val="FF3300"/>
                </a:solidFill>
                <a:latin typeface="Minion Pro"/>
                <a:cs typeface="Minion Pro"/>
              </a:rPr>
              <a:t>σ</a:t>
            </a:r>
            <a:endParaRPr lang="en-US" sz="8800" b="1" dirty="0">
              <a:solidFill>
                <a:srgbClr val="FF3300"/>
              </a:solidFill>
              <a:latin typeface="Minion Pro"/>
              <a:cs typeface="Minion Pro"/>
            </a:endParaRPr>
          </a:p>
        </p:txBody>
      </p:sp>
      <p:sp>
        <p:nvSpPr>
          <p:cNvPr id="37893" name="Text Box 5"/>
          <p:cNvSpPr txBox="1">
            <a:spLocks noChangeArrowheads="1"/>
          </p:cNvSpPr>
          <p:nvPr/>
        </p:nvSpPr>
        <p:spPr bwMode="auto">
          <a:xfrm>
            <a:off x="4484688" y="1924050"/>
            <a:ext cx="746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500" dirty="0">
                <a:cs typeface="+mn-cs"/>
              </a:rPr>
              <a:t>+</a:t>
            </a:r>
          </a:p>
        </p:txBody>
      </p:sp>
      <p:sp>
        <p:nvSpPr>
          <p:cNvPr id="37894" name="Text Box 6"/>
          <p:cNvSpPr txBox="1">
            <a:spLocks noChangeArrowheads="1"/>
          </p:cNvSpPr>
          <p:nvPr/>
        </p:nvSpPr>
        <p:spPr bwMode="auto">
          <a:xfrm>
            <a:off x="6577013" y="1924050"/>
            <a:ext cx="746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500" dirty="0">
                <a:cs typeface="+mn-cs"/>
              </a:rPr>
              <a:t>=</a:t>
            </a:r>
          </a:p>
        </p:txBody>
      </p:sp>
      <p:sp>
        <p:nvSpPr>
          <p:cNvPr id="37895" name="Text Box 7"/>
          <p:cNvSpPr txBox="1">
            <a:spLocks noChangeArrowheads="1"/>
          </p:cNvSpPr>
          <p:nvPr/>
        </p:nvSpPr>
        <p:spPr bwMode="auto">
          <a:xfrm>
            <a:off x="7596188" y="627063"/>
            <a:ext cx="8128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75000"/>
              </a:lnSpc>
              <a:defRPr/>
            </a:pPr>
            <a:r>
              <a:rPr lang="el-GR" sz="8800" b="1" dirty="0">
                <a:solidFill>
                  <a:srgbClr val="009900"/>
                </a:solidFill>
                <a:latin typeface="Minion Pro"/>
                <a:cs typeface="Minion Pro"/>
              </a:rPr>
              <a:t>λ</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μ</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ν</a:t>
            </a:r>
            <a:r>
              <a:rPr lang="en-US" sz="8800" b="1" dirty="0">
                <a:solidFill>
                  <a:srgbClr val="009900"/>
                </a:solidFill>
                <a:latin typeface="Minion Pro"/>
                <a:cs typeface="Minion Pro"/>
              </a:rPr>
              <a:t> </a:t>
            </a:r>
          </a:p>
          <a:p>
            <a:pPr>
              <a:lnSpc>
                <a:spcPct val="75000"/>
              </a:lnSpc>
              <a:defRPr/>
            </a:pPr>
            <a:r>
              <a:rPr lang="el-GR" sz="8800" b="1" dirty="0">
                <a:solidFill>
                  <a:srgbClr val="009900"/>
                </a:solidFill>
                <a:latin typeface="Minion Pro"/>
                <a:cs typeface="Minion Pro"/>
              </a:rPr>
              <a:t>ρ</a:t>
            </a:r>
            <a:endParaRPr lang="en-US" sz="8800" b="1" dirty="0">
              <a:solidFill>
                <a:srgbClr val="009900"/>
              </a:solidFill>
              <a:latin typeface="Minion Pro"/>
              <a:cs typeface="Minion Pro"/>
            </a:endParaRPr>
          </a:p>
        </p:txBody>
      </p:sp>
      <p:sp>
        <p:nvSpPr>
          <p:cNvPr id="8" name="Text Box 404"/>
          <p:cNvSpPr txBox="1">
            <a:spLocks noChangeArrowheads="1"/>
          </p:cNvSpPr>
          <p:nvPr/>
        </p:nvSpPr>
        <p:spPr bwMode="auto">
          <a:xfrm rot="17495120">
            <a:off x="-2391987" y="2097326"/>
            <a:ext cx="7788805" cy="883672"/>
          </a:xfrm>
          <a:prstGeom prst="rect">
            <a:avLst/>
          </a:prstGeom>
          <a:solidFill>
            <a:srgbClr val="33CC33"/>
          </a:solidFill>
          <a:ln>
            <a:noFill/>
          </a:ln>
          <a:effectLst/>
          <a:extLst/>
        </p:spPr>
        <p:txBody>
          <a:bodyPr/>
          <a:lstStyle/>
          <a:p>
            <a:pPr algn="ctr">
              <a:defRPr/>
            </a:pPr>
            <a:r>
              <a:rPr lang="es-ES_tradnl" sz="4000" b="1" dirty="0">
                <a:ln>
                  <a:solidFill>
                    <a:srgbClr val="000000"/>
                  </a:solidFill>
                </a:ln>
                <a:solidFill>
                  <a:srgbClr val="FFFF00"/>
                </a:solidFill>
                <a:latin typeface="Minion Pro"/>
                <a:cs typeface="Minion Pro"/>
              </a:rPr>
              <a:t>verbos l</a:t>
            </a:r>
            <a:r>
              <a:rPr lang="el-GR" sz="4000" b="1" dirty="0">
                <a:ln>
                  <a:solidFill>
                    <a:srgbClr val="000000"/>
                  </a:solidFill>
                </a:ln>
                <a:solidFill>
                  <a:srgbClr val="FFFF00"/>
                </a:solidFill>
                <a:latin typeface="Minion Pro"/>
                <a:cs typeface="Minion Pro"/>
              </a:rPr>
              <a:t>í</a:t>
            </a:r>
            <a:r>
              <a:rPr lang="es-ES_tradnl" sz="4000" b="1" dirty="0" err="1">
                <a:ln>
                  <a:solidFill>
                    <a:srgbClr val="000000"/>
                  </a:solidFill>
                </a:ln>
                <a:solidFill>
                  <a:srgbClr val="FFFF00"/>
                </a:solidFill>
                <a:latin typeface="Minion Pro"/>
                <a:cs typeface="Minion Pro"/>
              </a:rPr>
              <a:t>quido</a:t>
            </a:r>
            <a:r>
              <a:rPr lang="es-ES_tradnl" sz="4000" b="1" dirty="0">
                <a:ln>
                  <a:solidFill>
                    <a:srgbClr val="000000"/>
                  </a:solidFill>
                </a:ln>
                <a:solidFill>
                  <a:srgbClr val="FFFF00"/>
                </a:solidFill>
                <a:latin typeface="Minion Pro"/>
                <a:cs typeface="Minion Pro"/>
              </a:rPr>
              <a:t>-nasales</a:t>
            </a:r>
          </a:p>
        </p:txBody>
      </p:sp>
    </p:spTree>
    <p:extLst>
      <p:ext uri="{BB962C8B-B14F-4D97-AF65-F5344CB8AC3E}">
        <p14:creationId xmlns:p14="http://schemas.microsoft.com/office/powerpoint/2010/main" val="216953216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5400" b="1" dirty="0">
              <a:solidFill>
                <a:srgbClr val="FF3300"/>
              </a:solidFill>
              <a:latin typeface="Bwgrkl" charset="0"/>
              <a:cs typeface="+mn-cs"/>
            </a:endParaRPr>
          </a:p>
          <a:p>
            <a:pPr algn="ctr">
              <a:defRPr/>
            </a:pPr>
            <a:r>
              <a:rPr lang="pt-BR" sz="10000" b="1" dirty="0" err="1">
                <a:solidFill>
                  <a:srgbClr val="009900"/>
                </a:solidFill>
                <a:latin typeface="Bwgrkn"/>
                <a:cs typeface="Bwgrkn"/>
              </a:rPr>
              <a:t>mein</a:t>
            </a:r>
            <a:endParaRPr lang="es-PE" sz="10000" b="1" dirty="0">
              <a:solidFill>
                <a:srgbClr val="FF3300"/>
              </a:solidFill>
              <a:latin typeface="Bwgrkn"/>
              <a:cs typeface="Bwgrkn"/>
            </a:endParaRPr>
          </a:p>
        </p:txBody>
      </p:sp>
      <p:sp>
        <p:nvSpPr>
          <p:cNvPr id="60419" name="Text Box 3"/>
          <p:cNvSpPr txBox="1">
            <a:spLocks noChangeArrowheads="1"/>
          </p:cNvSpPr>
          <p:nvPr/>
        </p:nvSpPr>
        <p:spPr bwMode="auto">
          <a:xfrm>
            <a:off x="3259998" y="3112294"/>
            <a:ext cx="262242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PE" sz="3500">
                <a:cs typeface="+mn-cs"/>
                <a:sym typeface="Wingdings" charset="0"/>
              </a:rPr>
              <a:t></a:t>
            </a:r>
          </a:p>
          <a:p>
            <a:pPr algn="ctr">
              <a:defRPr/>
            </a:pPr>
            <a:r>
              <a:rPr lang="es-PE" sz="3000">
                <a:cs typeface="+mn-cs"/>
              </a:rPr>
              <a:t>raíz en aoristo</a:t>
            </a:r>
            <a:endParaRPr lang="en-US" sz="3000">
              <a:cs typeface="+mn-cs"/>
            </a:endParaRPr>
          </a:p>
        </p:txBody>
      </p:sp>
      <p:sp>
        <p:nvSpPr>
          <p:cNvPr id="60420" name="Text Box 4"/>
          <p:cNvSpPr txBox="1">
            <a:spLocks noChangeArrowheads="1"/>
          </p:cNvSpPr>
          <p:nvPr/>
        </p:nvSpPr>
        <p:spPr bwMode="auto">
          <a:xfrm>
            <a:off x="1220119" y="-25004"/>
            <a:ext cx="670376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3500" b="1" dirty="0" err="1" smtClean="0">
                <a:latin typeface="Bwgrkn"/>
                <a:cs typeface="Bwgrkn"/>
              </a:rPr>
              <a:t>me</a:t>
            </a:r>
            <a:r>
              <a:rPr lang="pt-BR" sz="3500" b="1" dirty="0" err="1">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err="1">
                <a:cs typeface="+mn-cs"/>
              </a:rPr>
              <a:t>Activo</a:t>
            </a:r>
            <a:r>
              <a:rPr lang="en-US" sz="3500" dirty="0">
                <a:cs typeface="+mn-cs"/>
              </a:rPr>
              <a:t> </a:t>
            </a:r>
            <a:r>
              <a:rPr lang="en-US" sz="3500" dirty="0" err="1">
                <a:cs typeface="+mn-cs"/>
              </a:rPr>
              <a:t>Indicativo</a:t>
            </a:r>
            <a:r>
              <a:rPr lang="en-US" sz="3500" dirty="0">
                <a:cs typeface="+mn-cs"/>
              </a:rPr>
              <a:t>.</a:t>
            </a:r>
          </a:p>
        </p:txBody>
      </p:sp>
      <p:sp>
        <p:nvSpPr>
          <p:cNvPr id="60421" name="Text Box 5"/>
          <p:cNvSpPr txBox="1">
            <a:spLocks noChangeArrowheads="1"/>
          </p:cNvSpPr>
          <p:nvPr/>
        </p:nvSpPr>
        <p:spPr bwMode="auto">
          <a:xfrm>
            <a:off x="1763688" y="1660614"/>
            <a:ext cx="69375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smtClean="0">
                <a:solidFill>
                  <a:srgbClr val="FF3300"/>
                </a:solidFill>
                <a:latin typeface="Bwgrkn"/>
                <a:cs typeface="Bwgrkn"/>
              </a:rPr>
              <a:t>e</a:t>
            </a:r>
            <a:r>
              <a:rPr lang="pt-BR" sz="10000" b="1" dirty="0">
                <a:solidFill>
                  <a:srgbClr val="FF3300"/>
                </a:solidFill>
                <a:latin typeface="Bwgrkn"/>
                <a:cs typeface="Bwgrkn"/>
              </a:rPr>
              <a:t>;</a:t>
            </a:r>
            <a:endParaRPr lang="es-PE" sz="10000" b="1" dirty="0">
              <a:solidFill>
                <a:srgbClr val="FF3300"/>
              </a:solidFill>
              <a:latin typeface="Bwgrkn"/>
              <a:cs typeface="Bwgrkn"/>
            </a:endParaRPr>
          </a:p>
        </p:txBody>
      </p:sp>
      <p:sp>
        <p:nvSpPr>
          <p:cNvPr id="60422" name="Text Box 6"/>
          <p:cNvSpPr txBox="1">
            <a:spLocks noChangeArrowheads="1"/>
          </p:cNvSpPr>
          <p:nvPr/>
        </p:nvSpPr>
        <p:spPr bwMode="auto">
          <a:xfrm>
            <a:off x="6300192" y="1660614"/>
            <a:ext cx="14003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err="1" smtClean="0">
                <a:solidFill>
                  <a:srgbClr val="FF3300"/>
                </a:solidFill>
                <a:latin typeface="Bwgrkn"/>
                <a:cs typeface="Bwgrkn"/>
              </a:rPr>
              <a:t>sa</a:t>
            </a:r>
            <a:endParaRPr lang="es-PE" sz="10000" b="1" dirty="0">
              <a:solidFill>
                <a:srgbClr val="FF3300"/>
              </a:solidFill>
              <a:latin typeface="Bwgrkn"/>
              <a:cs typeface="Bwgrkn"/>
            </a:endParaRPr>
          </a:p>
        </p:txBody>
      </p:sp>
      <p:sp>
        <p:nvSpPr>
          <p:cNvPr id="2" name="Rectangle 1"/>
          <p:cNvSpPr/>
          <p:nvPr/>
        </p:nvSpPr>
        <p:spPr>
          <a:xfrm>
            <a:off x="4644008" y="1185595"/>
            <a:ext cx="4572000" cy="954107"/>
          </a:xfrm>
          <a:prstGeom prst="rect">
            <a:avLst/>
          </a:prstGeom>
        </p:spPr>
        <p:txBody>
          <a:bodyPr>
            <a:spAutoFit/>
          </a:bodyPr>
          <a:lstStyle/>
          <a:p>
            <a:pPr algn="ctr">
              <a:defRPr/>
            </a:pPr>
            <a:r>
              <a:rPr lang="es-PE" sz="2400" dirty="0"/>
              <a:t>desinencias de aoristo</a:t>
            </a:r>
          </a:p>
          <a:p>
            <a:pPr algn="ctr">
              <a:defRPr/>
            </a:pPr>
            <a:r>
              <a:rPr lang="es-PE" sz="3200" dirty="0" smtClean="0">
                <a:sym typeface="Wingdings" charset="0"/>
              </a:rPr>
              <a:t></a:t>
            </a:r>
            <a:endParaRPr lang="es-PE" sz="3200" dirty="0">
              <a:sym typeface="Wingdings" charset="0"/>
            </a:endParaRPr>
          </a:p>
        </p:txBody>
      </p:sp>
      <p:sp>
        <p:nvSpPr>
          <p:cNvPr id="3" name="Rectangle 2"/>
          <p:cNvSpPr/>
          <p:nvPr/>
        </p:nvSpPr>
        <p:spPr>
          <a:xfrm>
            <a:off x="274824" y="1116208"/>
            <a:ext cx="3528392" cy="954107"/>
          </a:xfrm>
          <a:prstGeom prst="rect">
            <a:avLst/>
          </a:prstGeom>
        </p:spPr>
        <p:txBody>
          <a:bodyPr wrap="square">
            <a:spAutoFit/>
          </a:bodyPr>
          <a:lstStyle/>
          <a:p>
            <a:pPr algn="ctr">
              <a:defRPr/>
            </a:pPr>
            <a:r>
              <a:rPr lang="es-PE" sz="2400" dirty="0"/>
              <a:t>aumento de aoristo</a:t>
            </a:r>
          </a:p>
          <a:p>
            <a:pPr algn="ctr">
              <a:defRPr/>
            </a:pPr>
            <a:r>
              <a:rPr lang="es-PE" sz="3200" dirty="0">
                <a:sym typeface="Wingdings" charset="0"/>
              </a:rPr>
              <a:t></a:t>
            </a:r>
          </a:p>
        </p:txBody>
      </p:sp>
    </p:spTree>
    <p:extLst>
      <p:ext uri="{BB962C8B-B14F-4D97-AF65-F5344CB8AC3E}">
        <p14:creationId xmlns:p14="http://schemas.microsoft.com/office/powerpoint/2010/main" val="2362313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fade">
                                      <p:cBhvr>
                                        <p:cTn id="12" dur="500"/>
                                        <p:tgtEl>
                                          <p:spTgt spid="60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fade">
                                      <p:cBhvr>
                                        <p:cTn id="1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1" grpId="0"/>
      <p:bldP spid="604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2839947083"/>
              </p:ext>
            </p:extLst>
          </p:nvPr>
        </p:nvGraphicFramePr>
        <p:xfrm>
          <a:off x="179388" y="2211710"/>
          <a:ext cx="8845550" cy="2674736"/>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Palatino Linotype" charset="0"/>
                          <a:ea typeface="ＭＳ Ｐゴシック" charset="0"/>
                        </a:rPr>
                        <a:t>dijo</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8303342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5400" b="1" dirty="0">
              <a:solidFill>
                <a:srgbClr val="FF3300"/>
              </a:solidFill>
              <a:latin typeface="Bwgrkl" charset="0"/>
              <a:cs typeface="+mn-cs"/>
            </a:endParaRPr>
          </a:p>
          <a:p>
            <a:pPr algn="ctr">
              <a:defRPr/>
            </a:pPr>
            <a:r>
              <a:rPr lang="pt-BR" sz="10000" b="1" dirty="0" err="1">
                <a:solidFill>
                  <a:srgbClr val="009900"/>
                </a:solidFill>
                <a:latin typeface="Bwgrkn"/>
                <a:cs typeface="Bwgrkn"/>
              </a:rPr>
              <a:t>mein</a:t>
            </a:r>
            <a:endParaRPr lang="es-PE" sz="10000" b="1" dirty="0">
              <a:solidFill>
                <a:srgbClr val="FF3300"/>
              </a:solidFill>
              <a:latin typeface="Bwgrkn"/>
              <a:cs typeface="Bwgrkn"/>
            </a:endParaRPr>
          </a:p>
        </p:txBody>
      </p:sp>
      <p:sp>
        <p:nvSpPr>
          <p:cNvPr id="60419" name="Text Box 3"/>
          <p:cNvSpPr txBox="1">
            <a:spLocks noChangeArrowheads="1"/>
          </p:cNvSpPr>
          <p:nvPr/>
        </p:nvSpPr>
        <p:spPr bwMode="auto">
          <a:xfrm>
            <a:off x="3259998" y="3112294"/>
            <a:ext cx="262242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PE" sz="3500">
                <a:cs typeface="+mn-cs"/>
                <a:sym typeface="Wingdings" charset="0"/>
              </a:rPr>
              <a:t></a:t>
            </a:r>
          </a:p>
          <a:p>
            <a:pPr algn="ctr">
              <a:defRPr/>
            </a:pPr>
            <a:r>
              <a:rPr lang="es-PE" sz="3000">
                <a:cs typeface="+mn-cs"/>
              </a:rPr>
              <a:t>raíz en aoristo</a:t>
            </a:r>
            <a:endParaRPr lang="en-US" sz="3000">
              <a:cs typeface="+mn-cs"/>
            </a:endParaRPr>
          </a:p>
        </p:txBody>
      </p:sp>
      <p:sp>
        <p:nvSpPr>
          <p:cNvPr id="60420" name="Text Box 4"/>
          <p:cNvSpPr txBox="1">
            <a:spLocks noChangeArrowheads="1"/>
          </p:cNvSpPr>
          <p:nvPr/>
        </p:nvSpPr>
        <p:spPr bwMode="auto">
          <a:xfrm>
            <a:off x="1220119" y="-25004"/>
            <a:ext cx="670376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3500" b="1" dirty="0" err="1" smtClean="0">
                <a:latin typeface="Bwgrkn"/>
                <a:cs typeface="Bwgrkn"/>
              </a:rPr>
              <a:t>me</a:t>
            </a:r>
            <a:r>
              <a:rPr lang="pt-BR" sz="3500" b="1" dirty="0" err="1">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err="1">
                <a:cs typeface="+mn-cs"/>
              </a:rPr>
              <a:t>Activo</a:t>
            </a:r>
            <a:r>
              <a:rPr lang="en-US" sz="3500" dirty="0">
                <a:cs typeface="+mn-cs"/>
              </a:rPr>
              <a:t> </a:t>
            </a:r>
            <a:r>
              <a:rPr lang="en-US" sz="3500" dirty="0" err="1">
                <a:cs typeface="+mn-cs"/>
              </a:rPr>
              <a:t>Indicativo</a:t>
            </a:r>
            <a:r>
              <a:rPr lang="en-US" sz="3500" dirty="0">
                <a:cs typeface="+mn-cs"/>
              </a:rPr>
              <a:t>.</a:t>
            </a:r>
          </a:p>
        </p:txBody>
      </p:sp>
      <p:sp>
        <p:nvSpPr>
          <p:cNvPr id="60421" name="Text Box 5"/>
          <p:cNvSpPr txBox="1">
            <a:spLocks noChangeArrowheads="1"/>
          </p:cNvSpPr>
          <p:nvPr/>
        </p:nvSpPr>
        <p:spPr bwMode="auto">
          <a:xfrm>
            <a:off x="1763688" y="1660614"/>
            <a:ext cx="69375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smtClean="0">
                <a:solidFill>
                  <a:srgbClr val="FF3300"/>
                </a:solidFill>
                <a:latin typeface="Bwgrkn"/>
                <a:cs typeface="Bwgrkn"/>
              </a:rPr>
              <a:t>e</a:t>
            </a:r>
            <a:r>
              <a:rPr lang="pt-BR" sz="10000" b="1" dirty="0">
                <a:solidFill>
                  <a:srgbClr val="FF3300"/>
                </a:solidFill>
                <a:latin typeface="Bwgrkn"/>
                <a:cs typeface="Bwgrkn"/>
              </a:rPr>
              <a:t>;</a:t>
            </a:r>
            <a:endParaRPr lang="es-PE" sz="10000" b="1" dirty="0">
              <a:solidFill>
                <a:srgbClr val="FF3300"/>
              </a:solidFill>
              <a:latin typeface="Bwgrkn"/>
              <a:cs typeface="Bwgrkn"/>
            </a:endParaRPr>
          </a:p>
        </p:txBody>
      </p:sp>
      <p:sp>
        <p:nvSpPr>
          <p:cNvPr id="60422" name="Text Box 6"/>
          <p:cNvSpPr txBox="1">
            <a:spLocks noChangeArrowheads="1"/>
          </p:cNvSpPr>
          <p:nvPr/>
        </p:nvSpPr>
        <p:spPr bwMode="auto">
          <a:xfrm>
            <a:off x="6300192" y="1660614"/>
            <a:ext cx="14003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err="1" smtClean="0">
                <a:solidFill>
                  <a:srgbClr val="FF3300"/>
                </a:solidFill>
                <a:latin typeface="Bwgrkn"/>
                <a:cs typeface="Bwgrkn"/>
              </a:rPr>
              <a:t>sa</a:t>
            </a:r>
            <a:endParaRPr lang="es-PE" sz="10000" b="1" dirty="0">
              <a:solidFill>
                <a:srgbClr val="FF3300"/>
              </a:solidFill>
              <a:latin typeface="Bwgrkn"/>
              <a:cs typeface="Bwgrkn"/>
            </a:endParaRPr>
          </a:p>
        </p:txBody>
      </p:sp>
      <p:sp>
        <p:nvSpPr>
          <p:cNvPr id="2" name="Rectangle 1"/>
          <p:cNvSpPr/>
          <p:nvPr/>
        </p:nvSpPr>
        <p:spPr>
          <a:xfrm>
            <a:off x="4644008" y="1185595"/>
            <a:ext cx="4572000" cy="954107"/>
          </a:xfrm>
          <a:prstGeom prst="rect">
            <a:avLst/>
          </a:prstGeom>
        </p:spPr>
        <p:txBody>
          <a:bodyPr>
            <a:spAutoFit/>
          </a:bodyPr>
          <a:lstStyle/>
          <a:p>
            <a:pPr algn="ctr">
              <a:defRPr/>
            </a:pPr>
            <a:r>
              <a:rPr lang="es-PE" sz="2400" dirty="0"/>
              <a:t>desinencias de aoristo</a:t>
            </a:r>
          </a:p>
          <a:p>
            <a:pPr algn="ctr">
              <a:defRPr/>
            </a:pPr>
            <a:r>
              <a:rPr lang="es-PE" sz="3200" dirty="0" smtClean="0">
                <a:sym typeface="Wingdings" charset="0"/>
              </a:rPr>
              <a:t></a:t>
            </a:r>
            <a:endParaRPr lang="es-PE" sz="3200" dirty="0">
              <a:sym typeface="Wingdings" charset="0"/>
            </a:endParaRPr>
          </a:p>
        </p:txBody>
      </p:sp>
      <p:sp>
        <p:nvSpPr>
          <p:cNvPr id="3" name="Rectangle 2"/>
          <p:cNvSpPr/>
          <p:nvPr/>
        </p:nvSpPr>
        <p:spPr>
          <a:xfrm>
            <a:off x="274824" y="1116208"/>
            <a:ext cx="3528392" cy="954107"/>
          </a:xfrm>
          <a:prstGeom prst="rect">
            <a:avLst/>
          </a:prstGeom>
        </p:spPr>
        <p:txBody>
          <a:bodyPr wrap="square">
            <a:spAutoFit/>
          </a:bodyPr>
          <a:lstStyle/>
          <a:p>
            <a:pPr algn="ctr">
              <a:defRPr/>
            </a:pPr>
            <a:r>
              <a:rPr lang="es-PE" sz="2400" dirty="0"/>
              <a:t>aumento de aoristo</a:t>
            </a:r>
          </a:p>
          <a:p>
            <a:pPr algn="ctr">
              <a:defRPr/>
            </a:pPr>
            <a:r>
              <a:rPr lang="es-PE" sz="3200" dirty="0">
                <a:sym typeface="Wingdings" charset="0"/>
              </a:rPr>
              <a:t></a:t>
            </a:r>
          </a:p>
        </p:txBody>
      </p:sp>
      <p:sp>
        <p:nvSpPr>
          <p:cNvPr id="9" name="Text Box 11"/>
          <p:cNvSpPr txBox="1">
            <a:spLocks noChangeArrowheads="1"/>
          </p:cNvSpPr>
          <p:nvPr/>
        </p:nvSpPr>
        <p:spPr bwMode="auto">
          <a:xfrm>
            <a:off x="4932040" y="2139702"/>
            <a:ext cx="2879725" cy="1015663"/>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PE" sz="6000" b="1" dirty="0">
                <a:solidFill>
                  <a:srgbClr val="009900"/>
                </a:solidFill>
                <a:latin typeface="Bwgrkn"/>
                <a:cs typeface="Bwgrkn"/>
              </a:rPr>
              <a:t>n</a:t>
            </a:r>
            <a:r>
              <a:rPr lang="es-PE" dirty="0">
                <a:cs typeface="+mn-cs"/>
              </a:rPr>
              <a:t> </a:t>
            </a:r>
            <a:r>
              <a:rPr lang="en-US" sz="4000" dirty="0">
                <a:cs typeface="+mn-cs"/>
              </a:rPr>
              <a:t>+</a:t>
            </a:r>
            <a:r>
              <a:rPr lang="en-US" dirty="0">
                <a:cs typeface="+mn-cs"/>
              </a:rPr>
              <a:t> </a:t>
            </a:r>
            <a:r>
              <a:rPr lang="en-US" sz="6000" b="1" dirty="0" err="1">
                <a:solidFill>
                  <a:srgbClr val="FF3300"/>
                </a:solidFill>
                <a:latin typeface="Bwgrkn"/>
                <a:cs typeface="Bwgrkn"/>
              </a:rPr>
              <a:t>sa</a:t>
            </a:r>
            <a:r>
              <a:rPr lang="en-US" dirty="0">
                <a:cs typeface="+mn-cs"/>
              </a:rPr>
              <a:t> </a:t>
            </a:r>
            <a:r>
              <a:rPr lang="en-US" sz="4000" dirty="0">
                <a:cs typeface="+mn-cs"/>
              </a:rPr>
              <a:t>=</a:t>
            </a:r>
            <a:r>
              <a:rPr lang="en-US" dirty="0">
                <a:cs typeface="+mn-cs"/>
              </a:rPr>
              <a:t> </a:t>
            </a:r>
            <a:r>
              <a:rPr lang="en-US" sz="6000" b="1" dirty="0" err="1">
                <a:solidFill>
                  <a:srgbClr val="009900"/>
                </a:solidFill>
                <a:latin typeface="Bwgrkn"/>
                <a:cs typeface="Bwgrkn"/>
              </a:rPr>
              <a:t>n</a:t>
            </a:r>
            <a:r>
              <a:rPr lang="en-US" sz="6000" b="1" dirty="0" err="1">
                <a:solidFill>
                  <a:srgbClr val="FF3300"/>
                </a:solidFill>
                <a:latin typeface="Bwgrkn"/>
                <a:cs typeface="Bwgrkn"/>
              </a:rPr>
              <a:t>a</a:t>
            </a:r>
            <a:endParaRPr lang="en-US" sz="6000" b="1" dirty="0">
              <a:solidFill>
                <a:srgbClr val="FF3300"/>
              </a:solidFill>
              <a:latin typeface="Bwgrkn"/>
              <a:cs typeface="Bwgrkn"/>
            </a:endParaRPr>
          </a:p>
        </p:txBody>
      </p:sp>
    </p:spTree>
    <p:extLst>
      <p:ext uri="{BB962C8B-B14F-4D97-AF65-F5344CB8AC3E}">
        <p14:creationId xmlns:p14="http://schemas.microsoft.com/office/powerpoint/2010/main" val="2158339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fade">
                                      <p:cBhvr>
                                        <p:cTn id="12" dur="500"/>
                                        <p:tgtEl>
                                          <p:spTgt spid="60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fade">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1" grpId="0"/>
      <p:bldP spid="60422" grpId="0"/>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79389" y="844154"/>
            <a:ext cx="8713787" cy="3563540"/>
          </a:xfrm>
          <a:prstGeom prst="rect">
            <a:avLst/>
          </a:prstGeom>
          <a:solidFill>
            <a:srgbClr val="EAEAEA"/>
          </a:solidFill>
          <a:ln w="22860">
            <a:solidFill>
              <a:srgbClr val="000000"/>
            </a:solidFill>
            <a:miter lim="800000"/>
            <a:headEnd/>
            <a:tailEnd/>
          </a:ln>
          <a:effectLst>
            <a:outerShdw blurRad="63500" dist="107763" dir="2700000" algn="ctr" rotWithShape="0">
              <a:srgbClr val="333333">
                <a:alpha val="74998"/>
              </a:srgbClr>
            </a:outerShdw>
          </a:effectLst>
        </p:spPr>
        <p:txBody>
          <a:bodyPr/>
          <a:lstStyle/>
          <a:p>
            <a:pPr algn="ctr">
              <a:defRPr/>
            </a:pPr>
            <a:endParaRPr lang="es-MX" sz="5400" b="1" dirty="0">
              <a:solidFill>
                <a:srgbClr val="FF3300"/>
              </a:solidFill>
              <a:latin typeface="Bwgrkl" charset="0"/>
              <a:cs typeface="+mn-cs"/>
            </a:endParaRPr>
          </a:p>
          <a:p>
            <a:pPr algn="ctr">
              <a:defRPr/>
            </a:pPr>
            <a:r>
              <a:rPr lang="pt-BR" sz="10000" b="1" dirty="0" err="1">
                <a:solidFill>
                  <a:srgbClr val="009900"/>
                </a:solidFill>
                <a:latin typeface="Bwgrkn"/>
                <a:cs typeface="Bwgrkn"/>
              </a:rPr>
              <a:t>mein</a:t>
            </a:r>
            <a:endParaRPr lang="es-PE" sz="10000" b="1" dirty="0">
              <a:solidFill>
                <a:srgbClr val="FF3300"/>
              </a:solidFill>
              <a:latin typeface="Bwgrkn"/>
              <a:cs typeface="Bwgrkn"/>
            </a:endParaRPr>
          </a:p>
        </p:txBody>
      </p:sp>
      <p:sp>
        <p:nvSpPr>
          <p:cNvPr id="60419" name="Text Box 3"/>
          <p:cNvSpPr txBox="1">
            <a:spLocks noChangeArrowheads="1"/>
          </p:cNvSpPr>
          <p:nvPr/>
        </p:nvSpPr>
        <p:spPr bwMode="auto">
          <a:xfrm>
            <a:off x="3259998" y="3112294"/>
            <a:ext cx="262242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s-PE" sz="3500">
                <a:cs typeface="+mn-cs"/>
                <a:sym typeface="Wingdings" charset="0"/>
              </a:rPr>
              <a:t></a:t>
            </a:r>
          </a:p>
          <a:p>
            <a:pPr algn="ctr">
              <a:defRPr/>
            </a:pPr>
            <a:r>
              <a:rPr lang="es-PE" sz="3000">
                <a:cs typeface="+mn-cs"/>
              </a:rPr>
              <a:t>raíz en aoristo</a:t>
            </a:r>
            <a:endParaRPr lang="en-US" sz="3000">
              <a:cs typeface="+mn-cs"/>
            </a:endParaRPr>
          </a:p>
        </p:txBody>
      </p:sp>
      <p:sp>
        <p:nvSpPr>
          <p:cNvPr id="60420" name="Text Box 4"/>
          <p:cNvSpPr txBox="1">
            <a:spLocks noChangeArrowheads="1"/>
          </p:cNvSpPr>
          <p:nvPr/>
        </p:nvSpPr>
        <p:spPr bwMode="auto">
          <a:xfrm>
            <a:off x="1220119" y="-25004"/>
            <a:ext cx="670376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3500" b="1" dirty="0" err="1" smtClean="0">
                <a:latin typeface="Bwgrkn"/>
                <a:cs typeface="Bwgrkn"/>
              </a:rPr>
              <a:t>me</a:t>
            </a:r>
            <a:r>
              <a:rPr lang="pt-BR" sz="3500" b="1" dirty="0" err="1">
                <a:latin typeface="Bwgrkn"/>
                <a:cs typeface="Bwgrkn"/>
              </a:rPr>
              <a:t>,nw</a:t>
            </a:r>
            <a:r>
              <a:rPr lang="en-US" sz="3500" dirty="0">
                <a:latin typeface="Bwgrkn"/>
                <a:cs typeface="Bwgrkn"/>
              </a:rPr>
              <a:t> </a:t>
            </a:r>
            <a:r>
              <a:rPr lang="en-US" sz="3500" dirty="0">
                <a:cs typeface="+mn-cs"/>
              </a:rPr>
              <a:t>en </a:t>
            </a:r>
            <a:r>
              <a:rPr lang="en-US" sz="3500" dirty="0" err="1" smtClean="0">
                <a:cs typeface="+mn-cs"/>
              </a:rPr>
              <a:t>Aoristo</a:t>
            </a:r>
            <a:r>
              <a:rPr lang="en-US" sz="3500" dirty="0" smtClean="0">
                <a:cs typeface="+mn-cs"/>
              </a:rPr>
              <a:t> </a:t>
            </a:r>
            <a:r>
              <a:rPr lang="en-US" sz="3500" dirty="0" err="1">
                <a:cs typeface="+mn-cs"/>
              </a:rPr>
              <a:t>Activo</a:t>
            </a:r>
            <a:r>
              <a:rPr lang="en-US" sz="3500" dirty="0">
                <a:cs typeface="+mn-cs"/>
              </a:rPr>
              <a:t> </a:t>
            </a:r>
            <a:r>
              <a:rPr lang="en-US" sz="3500" dirty="0" err="1">
                <a:cs typeface="+mn-cs"/>
              </a:rPr>
              <a:t>Indicativo</a:t>
            </a:r>
            <a:r>
              <a:rPr lang="en-US" sz="3500" dirty="0">
                <a:cs typeface="+mn-cs"/>
              </a:rPr>
              <a:t>.</a:t>
            </a:r>
          </a:p>
        </p:txBody>
      </p:sp>
      <p:sp>
        <p:nvSpPr>
          <p:cNvPr id="60421" name="Text Box 5"/>
          <p:cNvSpPr txBox="1">
            <a:spLocks noChangeArrowheads="1"/>
          </p:cNvSpPr>
          <p:nvPr/>
        </p:nvSpPr>
        <p:spPr bwMode="auto">
          <a:xfrm>
            <a:off x="1763688" y="1660614"/>
            <a:ext cx="69375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smtClean="0">
                <a:solidFill>
                  <a:srgbClr val="FF3300"/>
                </a:solidFill>
                <a:latin typeface="Bwgrkn"/>
                <a:cs typeface="Bwgrkn"/>
              </a:rPr>
              <a:t>e</a:t>
            </a:r>
            <a:r>
              <a:rPr lang="pt-BR" sz="10000" b="1" dirty="0">
                <a:solidFill>
                  <a:srgbClr val="FF3300"/>
                </a:solidFill>
                <a:latin typeface="Bwgrkn"/>
                <a:cs typeface="Bwgrkn"/>
              </a:rPr>
              <a:t>;</a:t>
            </a:r>
            <a:endParaRPr lang="es-PE" sz="10000" b="1" dirty="0">
              <a:solidFill>
                <a:srgbClr val="FF3300"/>
              </a:solidFill>
              <a:latin typeface="Bwgrkn"/>
              <a:cs typeface="Bwgrkn"/>
            </a:endParaRPr>
          </a:p>
        </p:txBody>
      </p:sp>
      <p:sp>
        <p:nvSpPr>
          <p:cNvPr id="60422" name="Text Box 6"/>
          <p:cNvSpPr txBox="1">
            <a:spLocks noChangeArrowheads="1"/>
          </p:cNvSpPr>
          <p:nvPr/>
        </p:nvSpPr>
        <p:spPr bwMode="auto">
          <a:xfrm>
            <a:off x="6602829" y="1660614"/>
            <a:ext cx="79508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pt-BR" sz="10000" b="1" dirty="0" smtClean="0">
                <a:solidFill>
                  <a:srgbClr val="FF3300"/>
                </a:solidFill>
                <a:latin typeface="Bwgrkn"/>
                <a:cs typeface="Bwgrkn"/>
              </a:rPr>
              <a:t>a</a:t>
            </a:r>
            <a:endParaRPr lang="es-PE" sz="10000" b="1" dirty="0">
              <a:solidFill>
                <a:srgbClr val="FF3300"/>
              </a:solidFill>
              <a:latin typeface="Bwgrkn"/>
              <a:cs typeface="Bwgrkn"/>
            </a:endParaRPr>
          </a:p>
        </p:txBody>
      </p:sp>
      <p:sp>
        <p:nvSpPr>
          <p:cNvPr id="2" name="Rectangle 1"/>
          <p:cNvSpPr/>
          <p:nvPr/>
        </p:nvSpPr>
        <p:spPr>
          <a:xfrm>
            <a:off x="4644008" y="1185595"/>
            <a:ext cx="4572000" cy="954107"/>
          </a:xfrm>
          <a:prstGeom prst="rect">
            <a:avLst/>
          </a:prstGeom>
        </p:spPr>
        <p:txBody>
          <a:bodyPr>
            <a:spAutoFit/>
          </a:bodyPr>
          <a:lstStyle/>
          <a:p>
            <a:pPr algn="ctr">
              <a:defRPr/>
            </a:pPr>
            <a:r>
              <a:rPr lang="es-PE" sz="2400" dirty="0"/>
              <a:t>desinencias de aoristo</a:t>
            </a:r>
          </a:p>
          <a:p>
            <a:pPr algn="ctr">
              <a:defRPr/>
            </a:pPr>
            <a:r>
              <a:rPr lang="es-PE" sz="3200" dirty="0" smtClean="0">
                <a:sym typeface="Wingdings" charset="0"/>
              </a:rPr>
              <a:t></a:t>
            </a:r>
            <a:endParaRPr lang="es-PE" sz="3200" dirty="0">
              <a:sym typeface="Wingdings" charset="0"/>
            </a:endParaRPr>
          </a:p>
        </p:txBody>
      </p:sp>
      <p:sp>
        <p:nvSpPr>
          <p:cNvPr id="3" name="Rectangle 2"/>
          <p:cNvSpPr/>
          <p:nvPr/>
        </p:nvSpPr>
        <p:spPr>
          <a:xfrm>
            <a:off x="274824" y="1116208"/>
            <a:ext cx="3528392" cy="954107"/>
          </a:xfrm>
          <a:prstGeom prst="rect">
            <a:avLst/>
          </a:prstGeom>
        </p:spPr>
        <p:txBody>
          <a:bodyPr wrap="square">
            <a:spAutoFit/>
          </a:bodyPr>
          <a:lstStyle/>
          <a:p>
            <a:pPr algn="ctr">
              <a:defRPr/>
            </a:pPr>
            <a:r>
              <a:rPr lang="es-PE" sz="2400" dirty="0"/>
              <a:t>aumento de aoristo</a:t>
            </a:r>
          </a:p>
          <a:p>
            <a:pPr algn="ctr">
              <a:defRPr/>
            </a:pPr>
            <a:r>
              <a:rPr lang="es-PE" sz="3200" dirty="0">
                <a:sym typeface="Wingdings" charset="0"/>
              </a:rPr>
              <a:t></a:t>
            </a:r>
          </a:p>
        </p:txBody>
      </p:sp>
    </p:spTree>
    <p:extLst>
      <p:ext uri="{BB962C8B-B14F-4D97-AF65-F5344CB8AC3E}">
        <p14:creationId xmlns:p14="http://schemas.microsoft.com/office/powerpoint/2010/main" val="2362313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fade">
                                      <p:cBhvr>
                                        <p:cTn id="12" dur="500"/>
                                        <p:tgtEl>
                                          <p:spTgt spid="60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fade">
                                      <p:cBhvr>
                                        <p:cTn id="1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1" grpId="0"/>
      <p:bldP spid="604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17" name="Group 41"/>
          <p:cNvGraphicFramePr>
            <a:graphicFrameLocks noGrp="1"/>
          </p:cNvGraphicFramePr>
          <p:nvPr>
            <p:extLst>
              <p:ext uri="{D42A27DB-BD31-4B8C-83A1-F6EECF244321}">
                <p14:modId xmlns:p14="http://schemas.microsoft.com/office/powerpoint/2010/main" val="3478789556"/>
              </p:ext>
            </p:extLst>
          </p:nvPr>
        </p:nvGraphicFramePr>
        <p:xfrm>
          <a:off x="1286769" y="123843"/>
          <a:ext cx="6570463" cy="4895815"/>
        </p:xfrm>
        <a:graphic>
          <a:graphicData uri="http://schemas.openxmlformats.org/drawingml/2006/table">
            <a:tbl>
              <a:tblPr/>
              <a:tblGrid>
                <a:gridCol w="720564"/>
                <a:gridCol w="2663229"/>
                <a:gridCol w="3186670"/>
              </a:tblGrid>
              <a:tr h="556326">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3200" b="1" i="0" u="none" strike="noStrike" cap="small" normalizeH="0" baseline="0" dirty="0" smtClean="0">
                          <a:ln>
                            <a:noFill/>
                          </a:ln>
                          <a:solidFill>
                            <a:schemeClr val="tx1"/>
                          </a:solidFill>
                          <a:effectLst/>
                          <a:latin typeface="Cambria"/>
                          <a:ea typeface="Times New Roman" charset="0"/>
                          <a:cs typeface="Cambria"/>
                        </a:rPr>
                        <a:t>Aoristo Activo Indicativo</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lang="el-GR" sz="3600" dirty="0" smtClean="0">
                          <a:solidFill>
                            <a:srgbClr val="000000"/>
                          </a:solidFill>
                          <a:effectLst/>
                          <a:latin typeface="Minion Pro"/>
                          <a:ea typeface="Times New Roman"/>
                          <a:cs typeface="Times New Roman"/>
                        </a:rPr>
                        <a:t>μένω – tema de aoristo: μειν </a:t>
                      </a:r>
                      <a:endParaRPr kumimoji="0" lang="es-MX" sz="2800" b="0" i="0" u="none" strike="noStrike" cap="small" normalizeH="0" baseline="0" dirty="0" smtClean="0">
                        <a:ln>
                          <a:noFill/>
                        </a:ln>
                        <a:solidFill>
                          <a:schemeClr val="tx1"/>
                        </a:solidFill>
                        <a:effectLst/>
                        <a:latin typeface="Cambria"/>
                        <a:ea typeface="Times New Roman" charset="0"/>
                        <a:cs typeface="Cambria"/>
                      </a:endParaRPr>
                    </a:p>
                  </a:txBody>
                  <a:tcPr marL="91420" marR="91420" marT="34287" marB="34287" anchor="ctr" horzOverflow="overflow">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dirty="0"/>
                    </a:p>
                  </a:txBody>
                  <a:tcPr/>
                </a:tc>
              </a:tr>
              <a:tr h="39638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charset="0"/>
                          <a:ea typeface="Times New Roman" charset="0"/>
                          <a:cs typeface="Arial" charset="0"/>
                        </a:rPr>
                        <a:t>Forma Verbal</a:t>
                      </a:r>
                      <a:endParaRPr kumimoji="0" lang="es-MX" sz="2000" b="0" i="0" u="none" strike="noStrike" cap="none" normalizeH="0" baseline="0" dirty="0">
                        <a:ln>
                          <a:noFill/>
                        </a:ln>
                        <a:solidFill>
                          <a:schemeClr val="tx1"/>
                        </a:solidFill>
                        <a:effectLst/>
                        <a:latin typeface="Arial" charset="0"/>
                        <a:ea typeface="Times New Roman" charset="0"/>
                        <a:cs typeface="Arial" charset="0"/>
                      </a:endParaRP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s-MX" sz="2600" b="0" i="0" u="none" strike="noStrike" cap="none" normalizeH="0" baseline="0" dirty="0">
                        <a:ln>
                          <a:noFill/>
                        </a:ln>
                        <a:solidFill>
                          <a:schemeClr val="tx1"/>
                        </a:solidFill>
                        <a:effectLst/>
                        <a:latin typeface="Arial" charset="0"/>
                        <a:ea typeface="Times New Roman" charset="0"/>
                        <a:cs typeface="Arial" charset="0"/>
                      </a:endParaRPr>
                    </a:p>
                  </a:txBody>
                  <a:tcPr marT="34290" marB="3429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latin typeface="Arial" charset="0"/>
                          <a:ea typeface="Times New Roman" charset="0"/>
                          <a:cs typeface="Arial" charset="0"/>
                        </a:rPr>
                        <a:t>Traducción</a:t>
                      </a:r>
                    </a:p>
                  </a:txBody>
                  <a:tcPr marL="91420" marR="91420" marT="34287" marB="34287" anchor="ctr" horzOverflow="overflow">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1s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b="1" dirty="0">
                          <a:solidFill>
                            <a:srgbClr val="FF0000"/>
                          </a:solidFill>
                          <a:effectLst/>
                          <a:latin typeface="Minion Pro"/>
                          <a:ea typeface="Times New Roman"/>
                          <a:cs typeface="Times New Roman"/>
                        </a:rPr>
                        <a:t>ἔ</a:t>
                      </a:r>
                      <a:r>
                        <a:rPr lang="el-GR" sz="3000" b="1" dirty="0">
                          <a:solidFill>
                            <a:srgbClr val="000000"/>
                          </a:solidFill>
                          <a:effectLst/>
                          <a:latin typeface="Minion Pro"/>
                          <a:ea typeface="Times New Roman"/>
                          <a:cs typeface="Times New Roman"/>
                        </a:rPr>
                        <a:t>μειν</a:t>
                      </a:r>
                      <a:r>
                        <a:rPr lang="el-GR" sz="3000" b="1" dirty="0">
                          <a:solidFill>
                            <a:srgbClr val="FF0000"/>
                          </a:solidFill>
                          <a:effectLst/>
                          <a:latin typeface="Minion Pro"/>
                          <a:ea typeface="Times New Roman"/>
                          <a:cs typeface="Times New Roman"/>
                        </a:rPr>
                        <a:t>α</a:t>
                      </a:r>
                      <a:endParaRPr lang="es-ES_tradnl" sz="30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a:effectLst/>
                          <a:latin typeface="Minion Pro"/>
                          <a:ea typeface="Times New Roman"/>
                          <a:cs typeface="Times New Roman"/>
                        </a:rPr>
                        <a:t>permanecí</a:t>
                      </a:r>
                      <a:endParaRPr lang="es-ES_tradnl" sz="300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2s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b="1" dirty="0">
                          <a:solidFill>
                            <a:srgbClr val="FF0000"/>
                          </a:solidFill>
                          <a:effectLst/>
                          <a:latin typeface="Minion Pro"/>
                          <a:ea typeface="Times New Roman"/>
                          <a:cs typeface="Times New Roman"/>
                        </a:rPr>
                        <a:t>ἔ</a:t>
                      </a:r>
                      <a:r>
                        <a:rPr lang="el-GR" sz="3000" b="1" dirty="0">
                          <a:solidFill>
                            <a:srgbClr val="000000"/>
                          </a:solidFill>
                          <a:effectLst/>
                          <a:latin typeface="Minion Pro"/>
                          <a:ea typeface="Times New Roman"/>
                          <a:cs typeface="Times New Roman"/>
                        </a:rPr>
                        <a:t>μειν</a:t>
                      </a:r>
                      <a:r>
                        <a:rPr lang="el-GR" sz="3000" b="1" dirty="0">
                          <a:solidFill>
                            <a:srgbClr val="FF0000"/>
                          </a:solidFill>
                          <a:effectLst/>
                          <a:latin typeface="Minion Pro"/>
                          <a:ea typeface="Times New Roman"/>
                          <a:cs typeface="Times New Roman"/>
                        </a:rPr>
                        <a:t>ας</a:t>
                      </a:r>
                      <a:r>
                        <a:rPr lang="el-GR" sz="3000" b="1" dirty="0">
                          <a:effectLst/>
                          <a:latin typeface="Minion Pro"/>
                          <a:ea typeface="Times New Roman"/>
                          <a:cs typeface="Times New Roman"/>
                        </a:rPr>
                        <a:t> </a:t>
                      </a:r>
                      <a:endParaRPr lang="es-ES_tradnl" sz="30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a:effectLst/>
                          <a:latin typeface="Minion Pro"/>
                          <a:ea typeface="Times New Roman"/>
                          <a:cs typeface="Times New Roman"/>
                        </a:rPr>
                        <a:t>permaneciste</a:t>
                      </a:r>
                      <a:endParaRPr lang="es-ES_tradnl" sz="300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3s</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b="1" dirty="0">
                          <a:solidFill>
                            <a:srgbClr val="FF0000"/>
                          </a:solidFill>
                          <a:effectLst/>
                          <a:latin typeface="Minion Pro"/>
                          <a:ea typeface="Times New Roman"/>
                          <a:cs typeface="Times New Roman"/>
                        </a:rPr>
                        <a:t>ἔ</a:t>
                      </a:r>
                      <a:r>
                        <a:rPr lang="el-GR" sz="3000" b="1" dirty="0">
                          <a:solidFill>
                            <a:srgbClr val="000000"/>
                          </a:solidFill>
                          <a:effectLst/>
                          <a:latin typeface="Minion Pro"/>
                          <a:ea typeface="Times New Roman"/>
                          <a:cs typeface="Times New Roman"/>
                        </a:rPr>
                        <a:t>μειν</a:t>
                      </a:r>
                      <a:r>
                        <a:rPr lang="el-GR" sz="3000" b="1" dirty="0">
                          <a:solidFill>
                            <a:srgbClr val="FF0000"/>
                          </a:solidFill>
                          <a:effectLst/>
                          <a:latin typeface="Minion Pro"/>
                          <a:ea typeface="Times New Roman"/>
                          <a:cs typeface="Times New Roman"/>
                        </a:rPr>
                        <a:t>ε(ν)</a:t>
                      </a:r>
                      <a:r>
                        <a:rPr lang="el-GR" sz="3000" b="1" dirty="0">
                          <a:effectLst/>
                          <a:latin typeface="Minion Pro"/>
                          <a:ea typeface="Times New Roman"/>
                          <a:cs typeface="Times New Roman"/>
                        </a:rPr>
                        <a:t> </a:t>
                      </a:r>
                      <a:endParaRPr lang="es-ES_tradnl" sz="30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a:effectLst/>
                          <a:latin typeface="Minion Pro"/>
                          <a:ea typeface="Times New Roman"/>
                          <a:cs typeface="Times New Roman"/>
                        </a:rPr>
                        <a:t>permaneció</a:t>
                      </a:r>
                      <a:endParaRPr lang="es-ES_tradnl" sz="300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dirty="0">
                          <a:ln>
                            <a:noFill/>
                          </a:ln>
                          <a:solidFill>
                            <a:schemeClr val="tx1"/>
                          </a:solidFill>
                          <a:effectLst/>
                          <a:latin typeface="Arial" charset="0"/>
                          <a:ea typeface="Times New Roman" charset="0"/>
                          <a:cs typeface="Arial" charset="0"/>
                        </a:rPr>
                        <a:t>1p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b="1" dirty="0">
                          <a:solidFill>
                            <a:srgbClr val="FF0000"/>
                          </a:solidFill>
                          <a:effectLst/>
                          <a:latin typeface="Minion Pro"/>
                          <a:ea typeface="Times New Roman"/>
                          <a:cs typeface="Times New Roman"/>
                        </a:rPr>
                        <a:t>ἐ</a:t>
                      </a:r>
                      <a:r>
                        <a:rPr lang="el-GR" sz="3000" b="1" dirty="0">
                          <a:solidFill>
                            <a:srgbClr val="000000"/>
                          </a:solidFill>
                          <a:effectLst/>
                          <a:latin typeface="Minion Pro"/>
                          <a:ea typeface="Times New Roman"/>
                          <a:cs typeface="Times New Roman"/>
                        </a:rPr>
                        <a:t>μείν</a:t>
                      </a:r>
                      <a:r>
                        <a:rPr lang="el-GR" sz="3000" b="1" dirty="0">
                          <a:solidFill>
                            <a:srgbClr val="FF0000"/>
                          </a:solidFill>
                          <a:effectLst/>
                          <a:latin typeface="Minion Pro"/>
                          <a:ea typeface="Times New Roman"/>
                          <a:cs typeface="Times New Roman"/>
                        </a:rPr>
                        <a:t>αμεν</a:t>
                      </a:r>
                      <a:r>
                        <a:rPr lang="el-GR" sz="3000" b="1" dirty="0">
                          <a:effectLst/>
                          <a:latin typeface="Minion Pro"/>
                          <a:ea typeface="Times New Roman"/>
                          <a:cs typeface="Times New Roman"/>
                        </a:rPr>
                        <a:t> </a:t>
                      </a:r>
                      <a:endParaRPr lang="es-ES_tradnl" sz="30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a:effectLst/>
                          <a:latin typeface="Minion Pro"/>
                          <a:ea typeface="Times New Roman"/>
                          <a:cs typeface="Times New Roman"/>
                        </a:rPr>
                        <a:t>permanecimos</a:t>
                      </a:r>
                      <a:endParaRPr lang="es-ES_tradnl" sz="300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2p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b="1" dirty="0">
                          <a:solidFill>
                            <a:srgbClr val="FF0000"/>
                          </a:solidFill>
                          <a:effectLst/>
                          <a:latin typeface="Minion Pro"/>
                          <a:ea typeface="Times New Roman"/>
                          <a:cs typeface="Times New Roman"/>
                        </a:rPr>
                        <a:t>ἐ</a:t>
                      </a:r>
                      <a:r>
                        <a:rPr lang="el-GR" sz="3000" b="1" dirty="0">
                          <a:solidFill>
                            <a:srgbClr val="000000"/>
                          </a:solidFill>
                          <a:effectLst/>
                          <a:latin typeface="Minion Pro"/>
                          <a:ea typeface="Times New Roman"/>
                          <a:cs typeface="Times New Roman"/>
                        </a:rPr>
                        <a:t>μείν</a:t>
                      </a:r>
                      <a:r>
                        <a:rPr lang="el-GR" sz="3000" b="1" dirty="0">
                          <a:solidFill>
                            <a:srgbClr val="FF0000"/>
                          </a:solidFill>
                          <a:effectLst/>
                          <a:latin typeface="Minion Pro"/>
                          <a:ea typeface="Times New Roman"/>
                          <a:cs typeface="Times New Roman"/>
                        </a:rPr>
                        <a:t>ατε</a:t>
                      </a:r>
                      <a:endParaRPr lang="es-ES_tradnl" sz="30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a:effectLst/>
                          <a:latin typeface="Minion Pro"/>
                          <a:ea typeface="Times New Roman"/>
                          <a:cs typeface="Times New Roman"/>
                        </a:rPr>
                        <a:t>permanecieron</a:t>
                      </a:r>
                      <a:endParaRPr lang="es-ES_tradnl" sz="300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7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MX" sz="2600" b="0" i="0" u="none" strike="noStrike" cap="none" normalizeH="0" baseline="0">
                          <a:ln>
                            <a:noFill/>
                          </a:ln>
                          <a:solidFill>
                            <a:schemeClr val="tx1"/>
                          </a:solidFill>
                          <a:effectLst/>
                          <a:latin typeface="Arial" charset="0"/>
                          <a:ea typeface="Times New Roman" charset="0"/>
                          <a:cs typeface="Arial" charset="0"/>
                        </a:rPr>
                        <a:t>3p</a:t>
                      </a:r>
                    </a:p>
                  </a:txBody>
                  <a:tcPr marL="91420" marR="91420" marT="34287" marB="34287" anchor="ctr" horzOverflow="overflow">
                    <a:lnL w="38100" cap="flat" cmpd="sng" algn="ctr">
                      <a:solidFill>
                        <a:scrgbClr r="0" g="0" b="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b="1" dirty="0">
                          <a:solidFill>
                            <a:srgbClr val="FF0000"/>
                          </a:solidFill>
                          <a:effectLst/>
                          <a:latin typeface="Minion Pro"/>
                          <a:ea typeface="Times New Roman"/>
                          <a:cs typeface="Times New Roman"/>
                        </a:rPr>
                        <a:t>ἔ</a:t>
                      </a:r>
                      <a:r>
                        <a:rPr lang="el-GR" sz="3000" b="1" dirty="0">
                          <a:solidFill>
                            <a:srgbClr val="000000"/>
                          </a:solidFill>
                          <a:effectLst/>
                          <a:latin typeface="Minion Pro"/>
                          <a:ea typeface="Times New Roman"/>
                          <a:cs typeface="Times New Roman"/>
                        </a:rPr>
                        <a:t>μειν</a:t>
                      </a:r>
                      <a:r>
                        <a:rPr lang="el-GR" sz="3000" b="1" dirty="0">
                          <a:solidFill>
                            <a:srgbClr val="FF0000"/>
                          </a:solidFill>
                          <a:effectLst/>
                          <a:latin typeface="Minion Pro"/>
                          <a:ea typeface="Times New Roman"/>
                          <a:cs typeface="Times New Roman"/>
                        </a:rPr>
                        <a:t>αν</a:t>
                      </a:r>
                      <a:endParaRPr lang="es-ES_tradnl" sz="3000" b="1"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c>
                  <a:txBody>
                    <a:bodyPr/>
                    <a:lstStyle/>
                    <a:p>
                      <a:pPr indent="91440" algn="l">
                        <a:spcAft>
                          <a:spcPts val="0"/>
                        </a:spcAft>
                      </a:pPr>
                      <a:r>
                        <a:rPr lang="el-GR" sz="3000" dirty="0">
                          <a:effectLst/>
                          <a:latin typeface="Minion Pro"/>
                          <a:ea typeface="Times New Roman"/>
                          <a:cs typeface="Times New Roman"/>
                        </a:rPr>
                        <a:t>permanecieron</a:t>
                      </a:r>
                      <a:endParaRPr lang="es-ES_tradnl" sz="3000" dirty="0">
                        <a:effectLst/>
                        <a:latin typeface="Futura Lt BT"/>
                        <a:ea typeface="Times New Roman"/>
                        <a:cs typeface="Times New Roman"/>
                      </a:endParaRPr>
                    </a:p>
                  </a:txBody>
                  <a:tcPr marL="68580" marR="68580" marT="0" marB="0" anchor="ctr">
                    <a:lnL w="25400" cap="flat" cmpd="sng" algn="ctr">
                      <a:solidFill>
                        <a:srgbClr val="00000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270710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a:latin typeface="Minion Pro"/>
                <a:cs typeface="Minion Pro"/>
              </a:rPr>
              <a:t>1 Co. 7:1 </a:t>
            </a:r>
            <a:r>
              <a:rPr lang="el-GR" sz="3600" dirty="0">
                <a:latin typeface="Minion Pro"/>
                <a:cs typeface="Minion Pro"/>
              </a:rPr>
              <a:t>Περὶ δὲ ὧν ἐγράψατε, καλὸν ἀνθρώπῳ γυναικὸς μὴ ἅπτεσθαι</a:t>
            </a:r>
            <a:r>
              <a:rPr lang="el-GR" sz="3600" dirty="0" smtClean="0">
                <a:latin typeface="Minion Pro"/>
                <a:cs typeface="Minion Pro"/>
              </a:rPr>
              <a:t>·</a:t>
            </a:r>
            <a:endParaRPr lang="el-GR" sz="3600" dirty="0">
              <a:latin typeface="Minion Pro"/>
              <a:cs typeface="Minion Pro"/>
            </a:endParaRPr>
          </a:p>
        </p:txBody>
      </p:sp>
      <p:graphicFrame>
        <p:nvGraphicFramePr>
          <p:cNvPr id="55404" name="Group 108"/>
          <p:cNvGraphicFramePr>
            <a:graphicFrameLocks noGrp="1"/>
          </p:cNvGraphicFramePr>
          <p:nvPr>
            <p:extLst>
              <p:ext uri="{D42A27DB-BD31-4B8C-83A1-F6EECF244321}">
                <p14:modId xmlns:p14="http://schemas.microsoft.com/office/powerpoint/2010/main" val="1603295377"/>
              </p:ext>
            </p:extLst>
          </p:nvPr>
        </p:nvGraphicFramePr>
        <p:xfrm>
          <a:off x="179388" y="2571750"/>
          <a:ext cx="8845550" cy="155406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ὧν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ἐγράψατε</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ἅπτεσθαι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a:latin typeface="Minion Pro"/>
                <a:cs typeface="Minion Pro"/>
              </a:rPr>
              <a:t>1 Co. 7:1 </a:t>
            </a:r>
            <a:r>
              <a:rPr lang="el-GR" sz="3600" dirty="0">
                <a:latin typeface="Minion Pro"/>
                <a:cs typeface="Minion Pro"/>
              </a:rPr>
              <a:t>Περὶ δὲ ὧν ἐγράψατε, καλὸν ἀνθρώπῳ γυναικὸς μὴ ἅπτεσθαι</a:t>
            </a:r>
            <a:r>
              <a:rPr lang="el-GR" sz="3600" dirty="0" smtClean="0">
                <a:latin typeface="Minion Pro"/>
                <a:cs typeface="Minion Pro"/>
              </a:rPr>
              <a:t>·</a:t>
            </a:r>
            <a:endParaRPr lang="el-GR" sz="3600" dirty="0">
              <a:latin typeface="Minion Pro"/>
              <a:cs typeface="Minion Pro"/>
            </a:endParaRPr>
          </a:p>
        </p:txBody>
      </p:sp>
      <p:graphicFrame>
        <p:nvGraphicFramePr>
          <p:cNvPr id="55404" name="Group 108"/>
          <p:cNvGraphicFramePr>
            <a:graphicFrameLocks noGrp="1"/>
          </p:cNvGraphicFramePr>
          <p:nvPr>
            <p:extLst>
              <p:ext uri="{D42A27DB-BD31-4B8C-83A1-F6EECF244321}">
                <p14:modId xmlns:p14="http://schemas.microsoft.com/office/powerpoint/2010/main" val="2888325229"/>
              </p:ext>
            </p:extLst>
          </p:nvPr>
        </p:nvGraphicFramePr>
        <p:xfrm>
          <a:off x="179388" y="2571750"/>
          <a:ext cx="8845550" cy="155406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ὧν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ὅς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las cosas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ἐγράψατε</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ἅπτεσθαι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2641824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a:latin typeface="Minion Pro"/>
                <a:cs typeface="Minion Pro"/>
              </a:rPr>
              <a:t>1 Co. 7:1 </a:t>
            </a:r>
            <a:r>
              <a:rPr lang="el-GR" sz="3600" dirty="0">
                <a:latin typeface="Minion Pro"/>
                <a:cs typeface="Minion Pro"/>
              </a:rPr>
              <a:t>Περὶ δὲ ὧν ἐγράψατε, καλὸν ἀνθρώπῳ γυναικὸς μὴ ἅπτεσθαι</a:t>
            </a:r>
            <a:r>
              <a:rPr lang="el-GR" sz="3600" dirty="0" smtClean="0">
                <a:latin typeface="Minion Pro"/>
                <a:cs typeface="Minion Pro"/>
              </a:rPr>
              <a:t>·</a:t>
            </a:r>
            <a:endParaRPr lang="el-GR" sz="3600" dirty="0">
              <a:latin typeface="Minion Pro"/>
              <a:cs typeface="Minion Pro"/>
            </a:endParaRPr>
          </a:p>
        </p:txBody>
      </p:sp>
      <p:graphicFrame>
        <p:nvGraphicFramePr>
          <p:cNvPr id="55404" name="Group 108"/>
          <p:cNvGraphicFramePr>
            <a:graphicFrameLocks noGrp="1"/>
          </p:cNvGraphicFramePr>
          <p:nvPr>
            <p:extLst>
              <p:ext uri="{D42A27DB-BD31-4B8C-83A1-F6EECF244321}">
                <p14:modId xmlns:p14="http://schemas.microsoft.com/office/powerpoint/2010/main" val="2070873121"/>
              </p:ext>
            </p:extLst>
          </p:nvPr>
        </p:nvGraphicFramePr>
        <p:xfrm>
          <a:off x="179388" y="2571750"/>
          <a:ext cx="8845550" cy="155406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ὧν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ὅς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las cosas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ἐγράψατε</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Α</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Α</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Ι</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γράφω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escribieron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L="0" marR="0"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ἅπτεσθαι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1867442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a:latin typeface="Minion Pro"/>
                <a:cs typeface="Minion Pro"/>
              </a:rPr>
              <a:t>1 Co. 7:1 </a:t>
            </a:r>
            <a:r>
              <a:rPr lang="el-GR" sz="3600" dirty="0">
                <a:latin typeface="Minion Pro"/>
                <a:cs typeface="Minion Pro"/>
              </a:rPr>
              <a:t>Περὶ δὲ ὧν ἐγράψατε, καλὸν ἀνθρώπῳ γυναικὸς μὴ ἅπτεσθαι</a:t>
            </a:r>
            <a:r>
              <a:rPr lang="el-GR" sz="3600" dirty="0" smtClean="0">
                <a:latin typeface="Minion Pro"/>
                <a:cs typeface="Minion Pro"/>
              </a:rPr>
              <a:t>·</a:t>
            </a:r>
            <a:endParaRPr lang="el-GR" sz="3600" dirty="0">
              <a:latin typeface="Minion Pro"/>
              <a:cs typeface="Minion Pro"/>
            </a:endParaRPr>
          </a:p>
        </p:txBody>
      </p:sp>
      <p:graphicFrame>
        <p:nvGraphicFramePr>
          <p:cNvPr id="55404" name="Group 108"/>
          <p:cNvGraphicFramePr>
            <a:graphicFrameLocks noGrp="1"/>
          </p:cNvGraphicFramePr>
          <p:nvPr>
            <p:extLst>
              <p:ext uri="{D42A27DB-BD31-4B8C-83A1-F6EECF244321}">
                <p14:modId xmlns:p14="http://schemas.microsoft.com/office/powerpoint/2010/main" val="598046035"/>
              </p:ext>
            </p:extLst>
          </p:nvPr>
        </p:nvGraphicFramePr>
        <p:xfrm>
          <a:off x="179388" y="2571750"/>
          <a:ext cx="8845550" cy="155406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ὧν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ὅς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las cosas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ἐγράψατε</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Α</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Α</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Ι</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γράφω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escribieron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L="0" marR="0"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ἅπτεσθαι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ἅπτω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tocar</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731336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a:latin typeface="Minion Pro"/>
                <a:cs typeface="Minion Pro"/>
              </a:rPr>
              <a:t>1 Co. 7:1 </a:t>
            </a:r>
            <a:r>
              <a:rPr lang="el-GR" sz="3600" dirty="0">
                <a:latin typeface="Minion Pro"/>
                <a:cs typeface="Minion Pro"/>
              </a:rPr>
              <a:t>Περὶ δὲ ὧν ἐγράψατε, καλὸν ἀνθρώπῳ γυναικὸς μὴ ἅπτεσθαι</a:t>
            </a:r>
            <a:r>
              <a:rPr lang="el-GR" sz="3600" dirty="0" smtClean="0">
                <a:latin typeface="Minion Pro"/>
                <a:cs typeface="Minion Pro"/>
              </a:rPr>
              <a:t>·</a:t>
            </a:r>
            <a:endParaRPr lang="el-GR" sz="3600" dirty="0">
              <a:latin typeface="Minion Pro"/>
              <a:cs typeface="Minion Pro"/>
            </a:endParaRPr>
          </a:p>
        </p:txBody>
      </p:sp>
      <p:graphicFrame>
        <p:nvGraphicFramePr>
          <p:cNvPr id="55404" name="Group 108"/>
          <p:cNvGraphicFramePr>
            <a:graphicFrameLocks noGrp="1"/>
          </p:cNvGraphicFramePr>
          <p:nvPr>
            <p:extLst>
              <p:ext uri="{D42A27DB-BD31-4B8C-83A1-F6EECF244321}">
                <p14:modId xmlns:p14="http://schemas.microsoft.com/office/powerpoint/2010/main" val="430357459"/>
              </p:ext>
            </p:extLst>
          </p:nvPr>
        </p:nvGraphicFramePr>
        <p:xfrm>
          <a:off x="179388" y="2571750"/>
          <a:ext cx="8845550" cy="1554064"/>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ὧν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ὅς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las cosas</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60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ἐγράψατε</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Α</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Α</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Ι</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γράφω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escribieron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L="0" marR="0"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ἅπτεσθαι</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ἅπτω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tocar</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77" marB="342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402" name="Text Box 106"/>
          <p:cNvSpPr txBox="1">
            <a:spLocks noChangeArrowheads="1"/>
          </p:cNvSpPr>
          <p:nvPr/>
        </p:nvSpPr>
        <p:spPr bwMode="auto">
          <a:xfrm>
            <a:off x="179388" y="1347614"/>
            <a:ext cx="89646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200" dirty="0">
                <a:latin typeface="Minion Pro"/>
                <a:cs typeface="Minion Pro"/>
              </a:rPr>
              <a:t>Pero respecto a las cosas que escribieron, bueno (es) al hombre mujer no tocar;</a:t>
            </a:r>
            <a:r>
              <a:rPr lang="en-US" sz="3200" dirty="0">
                <a:latin typeface="Minion Pro"/>
                <a:cs typeface="Minion Pro"/>
              </a:rPr>
              <a:t> </a:t>
            </a:r>
            <a:endParaRPr lang="es-ES" sz="3200" dirty="0">
              <a:latin typeface="Minion Pro"/>
              <a:cs typeface="Minion Pro"/>
            </a:endParaRPr>
          </a:p>
        </p:txBody>
      </p:sp>
    </p:spTree>
    <p:extLst>
      <p:ext uri="{BB962C8B-B14F-4D97-AF65-F5344CB8AC3E}">
        <p14:creationId xmlns:p14="http://schemas.microsoft.com/office/powerpoint/2010/main" val="1960207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402"/>
                                        </p:tgtEl>
                                        <p:attrNameLst>
                                          <p:attrName>style.visibility</p:attrName>
                                        </p:attrNameLst>
                                      </p:cBhvr>
                                      <p:to>
                                        <p:strVal val="visible"/>
                                      </p:to>
                                    </p:set>
                                    <p:animEffect transition="in" filter="dissolve">
                                      <p:cBhvr>
                                        <p:cTn id="7" dur="500"/>
                                        <p:tgtEl>
                                          <p:spTgt spid="55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smtClean="0">
                <a:latin typeface="Minion Pro"/>
                <a:cs typeface="Minion Pro"/>
              </a:rPr>
              <a:t>Mat. 21:32 </a:t>
            </a:r>
            <a:r>
              <a:rPr lang="el-GR" sz="3600" dirty="0">
                <a:latin typeface="Minion Pro"/>
                <a:cs typeface="Minion Pro"/>
              </a:rPr>
              <a:t>ἦλθεν γὰρ Ἰωάννης πρὸς ὑμᾶς ἐν ὁδῷ δικαιοσύνης, καὶ οὐκ ἐπιστεύσατε </a:t>
            </a:r>
            <a:r>
              <a:rPr lang="el-GR" sz="3600" dirty="0" smtClean="0">
                <a:latin typeface="Minion Pro"/>
                <a:cs typeface="Minion Pro"/>
              </a:rPr>
              <a:t>αὐτῷ…</a:t>
            </a:r>
            <a:endParaRPr lang="en-US" sz="3600" dirty="0">
              <a:latin typeface="Minion Pro"/>
              <a:cs typeface="Minion Pro"/>
            </a:endParaRPr>
          </a:p>
        </p:txBody>
      </p:sp>
      <p:graphicFrame>
        <p:nvGraphicFramePr>
          <p:cNvPr id="63599" name="Group 111"/>
          <p:cNvGraphicFramePr>
            <a:graphicFrameLocks noGrp="1"/>
          </p:cNvGraphicFramePr>
          <p:nvPr>
            <p:extLst>
              <p:ext uri="{D42A27DB-BD31-4B8C-83A1-F6EECF244321}">
                <p14:modId xmlns:p14="http://schemas.microsoft.com/office/powerpoint/2010/main" val="2687807174"/>
              </p:ext>
            </p:extLst>
          </p:nvPr>
        </p:nvGraphicFramePr>
        <p:xfrm>
          <a:off x="179388" y="257175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ἦλθεν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ὁδῷ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δικαιοσύνης</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ἐπιστεύσατε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smtClean="0">
                <a:latin typeface="Minion Pro"/>
                <a:cs typeface="Minion Pro"/>
              </a:rPr>
              <a:t>Mat. 21:32 </a:t>
            </a:r>
            <a:r>
              <a:rPr lang="el-GR" sz="3600" dirty="0">
                <a:latin typeface="Minion Pro"/>
                <a:cs typeface="Minion Pro"/>
              </a:rPr>
              <a:t>ἦλθεν γὰρ Ἰωάννης πρὸς ὑμᾶς ἐν ὁδῷ δικαιοσύνης, καὶ οὐκ ἐπιστεύσατε </a:t>
            </a:r>
            <a:r>
              <a:rPr lang="el-GR" sz="3600" dirty="0" smtClean="0">
                <a:latin typeface="Minion Pro"/>
                <a:cs typeface="Minion Pro"/>
              </a:rPr>
              <a:t>αὐτῷ…</a:t>
            </a:r>
            <a:endParaRPr lang="en-US" sz="3600" dirty="0">
              <a:latin typeface="Minion Pro"/>
              <a:cs typeface="Minion Pro"/>
            </a:endParaRPr>
          </a:p>
        </p:txBody>
      </p:sp>
      <p:graphicFrame>
        <p:nvGraphicFramePr>
          <p:cNvPr id="63599" name="Group 111"/>
          <p:cNvGraphicFramePr>
            <a:graphicFrameLocks noGrp="1"/>
          </p:cNvGraphicFramePr>
          <p:nvPr>
            <p:extLst>
              <p:ext uri="{D42A27DB-BD31-4B8C-83A1-F6EECF244321}">
                <p14:modId xmlns:p14="http://schemas.microsoft.com/office/powerpoint/2010/main" val="2925706428"/>
              </p:ext>
            </p:extLst>
          </p:nvPr>
        </p:nvGraphicFramePr>
        <p:xfrm>
          <a:off x="179388" y="257175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ἦλθεν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ἔρψομαι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vino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ὁδῷ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δικαιοσύνης</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ἐπιστεύσατε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31119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620374693"/>
              </p:ext>
            </p:extLst>
          </p:nvPr>
        </p:nvGraphicFramePr>
        <p:xfrm>
          <a:off x="179388" y="2211710"/>
          <a:ext cx="8845550" cy="2720397"/>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Palatino Linotype" charset="0"/>
                          <a:ea typeface="ＭＳ Ｐゴシック" charset="0"/>
                        </a:rPr>
                        <a:t>dijo</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αὐτός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Palatino Linotype" charset="0"/>
                          <a:ea typeface="ＭＳ Ｐゴシック" charset="0"/>
                        </a:rPr>
                        <a:t>a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él</a:t>
                      </a:r>
                      <a:endParaRPr kumimoji="0" lang="en-US" sz="2100" b="0" i="0" u="none" strike="noStrike" cap="none" normalizeH="0" baseline="0" dirty="0" smtClean="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10349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smtClean="0">
                <a:latin typeface="Minion Pro"/>
                <a:cs typeface="Minion Pro"/>
              </a:rPr>
              <a:t>Mat. 21:32 </a:t>
            </a:r>
            <a:r>
              <a:rPr lang="el-GR" sz="3600" dirty="0">
                <a:latin typeface="Minion Pro"/>
                <a:cs typeface="Minion Pro"/>
              </a:rPr>
              <a:t>ἦλθεν γὰρ Ἰωάννης πρὸς ὑμᾶς ἐν ὁδῷ δικαιοσύνης, καὶ οὐκ ἐπιστεύσατε </a:t>
            </a:r>
            <a:r>
              <a:rPr lang="el-GR" sz="3600" dirty="0" smtClean="0">
                <a:latin typeface="Minion Pro"/>
                <a:cs typeface="Minion Pro"/>
              </a:rPr>
              <a:t>αὐτῷ…</a:t>
            </a:r>
            <a:endParaRPr lang="en-US" sz="3600" dirty="0">
              <a:latin typeface="Minion Pro"/>
              <a:cs typeface="Minion Pro"/>
            </a:endParaRPr>
          </a:p>
        </p:txBody>
      </p:sp>
      <p:graphicFrame>
        <p:nvGraphicFramePr>
          <p:cNvPr id="63599" name="Group 111"/>
          <p:cNvGraphicFramePr>
            <a:graphicFrameLocks noGrp="1"/>
          </p:cNvGraphicFramePr>
          <p:nvPr>
            <p:extLst>
              <p:ext uri="{D42A27DB-BD31-4B8C-83A1-F6EECF244321}">
                <p14:modId xmlns:p14="http://schemas.microsoft.com/office/powerpoint/2010/main" val="757857175"/>
              </p:ext>
            </p:extLst>
          </p:nvPr>
        </p:nvGraphicFramePr>
        <p:xfrm>
          <a:off x="179388" y="257175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ἦλθεν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ἔρψομαι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vino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ὁδῷ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ὁδός</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οῦ</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ἡ</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camino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δικαιοσύνης</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ἐπιστεύσατε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828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smtClean="0">
                <a:latin typeface="Minion Pro"/>
                <a:cs typeface="Minion Pro"/>
              </a:rPr>
              <a:t>Mat. 21:32 </a:t>
            </a:r>
            <a:r>
              <a:rPr lang="el-GR" sz="3600" dirty="0">
                <a:latin typeface="Minion Pro"/>
                <a:cs typeface="Minion Pro"/>
              </a:rPr>
              <a:t>ἦλθεν γὰρ Ἰωάννης πρὸς ὑμᾶς ἐν ὁδῷ δικαιοσύνης, καὶ οὐκ ἐπιστεύσατε </a:t>
            </a:r>
            <a:r>
              <a:rPr lang="el-GR" sz="3600" dirty="0" smtClean="0">
                <a:latin typeface="Minion Pro"/>
                <a:cs typeface="Minion Pro"/>
              </a:rPr>
              <a:t>αὐτῷ…</a:t>
            </a:r>
            <a:endParaRPr lang="en-US" sz="3600" dirty="0">
              <a:latin typeface="Minion Pro"/>
              <a:cs typeface="Minion Pro"/>
            </a:endParaRPr>
          </a:p>
        </p:txBody>
      </p:sp>
      <p:graphicFrame>
        <p:nvGraphicFramePr>
          <p:cNvPr id="63599" name="Group 111"/>
          <p:cNvGraphicFramePr>
            <a:graphicFrameLocks noGrp="1"/>
          </p:cNvGraphicFramePr>
          <p:nvPr>
            <p:extLst>
              <p:ext uri="{D42A27DB-BD31-4B8C-83A1-F6EECF244321}">
                <p14:modId xmlns:p14="http://schemas.microsoft.com/office/powerpoint/2010/main" val="2142074305"/>
              </p:ext>
            </p:extLst>
          </p:nvPr>
        </p:nvGraphicFramePr>
        <p:xfrm>
          <a:off x="179388" y="257175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ἦλθεν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ἔρψομαι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vino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ὁδῷ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ὁδός</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οῦ</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ἡ</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camino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δικαιοσύνης</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δικαιοσύνη</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L="0" marR="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de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justicia</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ἐπιστεύσατε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3676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smtClean="0">
                <a:latin typeface="Minion Pro"/>
                <a:cs typeface="Minion Pro"/>
              </a:rPr>
              <a:t>Mat. 21:32 </a:t>
            </a:r>
            <a:r>
              <a:rPr lang="el-GR" sz="3600" dirty="0">
                <a:latin typeface="Minion Pro"/>
                <a:cs typeface="Minion Pro"/>
              </a:rPr>
              <a:t>ἦλθεν γὰρ Ἰωάννης πρὸς ὑμᾶς ἐν ὁδῷ δικαιοσύνης, καὶ οὐκ ἐπιστεύσατε </a:t>
            </a:r>
            <a:r>
              <a:rPr lang="el-GR" sz="3600" dirty="0" smtClean="0">
                <a:latin typeface="Minion Pro"/>
                <a:cs typeface="Minion Pro"/>
              </a:rPr>
              <a:t>αὐτῷ…</a:t>
            </a:r>
            <a:endParaRPr lang="en-US" sz="3600" dirty="0">
              <a:latin typeface="Minion Pro"/>
              <a:cs typeface="Minion Pro"/>
            </a:endParaRPr>
          </a:p>
        </p:txBody>
      </p:sp>
      <p:graphicFrame>
        <p:nvGraphicFramePr>
          <p:cNvPr id="63599" name="Group 111"/>
          <p:cNvGraphicFramePr>
            <a:graphicFrameLocks noGrp="1"/>
          </p:cNvGraphicFramePr>
          <p:nvPr>
            <p:extLst>
              <p:ext uri="{D42A27DB-BD31-4B8C-83A1-F6EECF244321}">
                <p14:modId xmlns:p14="http://schemas.microsoft.com/office/powerpoint/2010/main" val="728435435"/>
              </p:ext>
            </p:extLst>
          </p:nvPr>
        </p:nvGraphicFramePr>
        <p:xfrm>
          <a:off x="179388" y="257175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ἦλθεν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ἔρψομαι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vino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ὁδῷ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ὁδός</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οῦ</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ἡ</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camino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δικαιοσύνης</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δικαιοσύνη</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L="0" marR="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de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justicia</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ἐπιστεύσατε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πιστεύω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creyeron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30719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9" y="195263"/>
            <a:ext cx="878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600" dirty="0" smtClean="0">
                <a:latin typeface="Minion Pro"/>
                <a:cs typeface="Minion Pro"/>
              </a:rPr>
              <a:t>Mat. 21:32 </a:t>
            </a:r>
            <a:r>
              <a:rPr lang="el-GR" sz="3600" dirty="0">
                <a:latin typeface="Minion Pro"/>
                <a:cs typeface="Minion Pro"/>
              </a:rPr>
              <a:t>ἦλθεν γὰρ Ἰωάννης πρὸς ὑμᾶς ἐν ὁδῷ δικαιοσύνης, καὶ οὐκ ἐπιστεύσατε </a:t>
            </a:r>
            <a:r>
              <a:rPr lang="el-GR" sz="3600" dirty="0" smtClean="0">
                <a:latin typeface="Minion Pro"/>
                <a:cs typeface="Minion Pro"/>
              </a:rPr>
              <a:t>αὐτῷ…</a:t>
            </a:r>
            <a:endParaRPr lang="en-US" sz="3600" dirty="0">
              <a:latin typeface="Minion Pro"/>
              <a:cs typeface="Minion Pro"/>
            </a:endParaRPr>
          </a:p>
        </p:txBody>
      </p:sp>
      <p:graphicFrame>
        <p:nvGraphicFramePr>
          <p:cNvPr id="63599" name="Group 111"/>
          <p:cNvGraphicFramePr>
            <a:graphicFrameLocks noGrp="1"/>
          </p:cNvGraphicFramePr>
          <p:nvPr>
            <p:extLst>
              <p:ext uri="{D42A27DB-BD31-4B8C-83A1-F6EECF244321}">
                <p14:modId xmlns:p14="http://schemas.microsoft.com/office/powerpoint/2010/main" val="825704076"/>
              </p:ext>
            </p:extLst>
          </p:nvPr>
        </p:nvGraphicFramePr>
        <p:xfrm>
          <a:off x="179388" y="2571750"/>
          <a:ext cx="8845550" cy="1988655"/>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ἦλθεν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ἔρψομαι</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Minion Pro"/>
                          <a:ea typeface="ＭＳ Ｐゴシック" charset="0"/>
                          <a:cs typeface="Minion Pro"/>
                        </a:rPr>
                        <a:t>vino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1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400" dirty="0" smtClean="0">
                          <a:latin typeface="Minion Pro"/>
                          <a:cs typeface="Minion Pro"/>
                        </a:rPr>
                        <a:t>ὁδῷ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ὁδός</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οῦ</a:t>
                      </a:r>
                      <a:r>
                        <a:rPr kumimoji="0" lang="es-ES_tradnl" sz="2000" b="0" i="0" u="none" strike="noStrike" cap="none" normalizeH="0" baseline="0" dirty="0" smtClean="0">
                          <a:ln>
                            <a:noFill/>
                          </a:ln>
                          <a:solidFill>
                            <a:schemeClr val="tx1"/>
                          </a:solidFill>
                          <a:effectLst/>
                          <a:latin typeface="Minion Pro"/>
                          <a:ea typeface="ＭＳ Ｐゴシック" charset="0"/>
                          <a:cs typeface="Minion Pro"/>
                        </a:rPr>
                        <a:t>, </a:t>
                      </a:r>
                      <a:r>
                        <a:rPr kumimoji="0" lang="el-GR" sz="2000" b="0" i="0" u="none" strike="noStrike" cap="none" normalizeH="0" baseline="0" dirty="0" smtClean="0">
                          <a:ln>
                            <a:noFill/>
                          </a:ln>
                          <a:solidFill>
                            <a:schemeClr val="tx1"/>
                          </a:solidFill>
                          <a:effectLst/>
                          <a:latin typeface="Minion Pro"/>
                          <a:ea typeface="ＭＳ Ｐゴシック" charset="0"/>
                          <a:cs typeface="Minion Pro"/>
                        </a:rPr>
                        <a:t>ἡ</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el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camino</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δικαιοσύνης</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F</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G</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inion Pro"/>
                          <a:ea typeface="ＭＳ Ｐゴシック" charset="0"/>
                          <a:cs typeface="Minion Pro"/>
                        </a:rPr>
                        <a:t>δικαιοσύνη</a:t>
                      </a:r>
                      <a:endParaRPr kumimoji="0" lang="en-US" sz="2000" b="0" i="0" u="none" strike="noStrike" cap="none" normalizeH="0" baseline="0" dirty="0">
                        <a:ln>
                          <a:noFill/>
                        </a:ln>
                        <a:solidFill>
                          <a:schemeClr val="tx1"/>
                        </a:solidFill>
                        <a:effectLst/>
                        <a:latin typeface="Minion Pro"/>
                        <a:ea typeface="ＭＳ Ｐゴシック" charset="0"/>
                        <a:cs typeface="Minion Pro"/>
                      </a:endParaRPr>
                    </a:p>
                  </a:txBody>
                  <a:tcPr marL="0" marR="0"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inion Pro"/>
                          <a:ea typeface="ＭＳ Ｐゴシック" charset="0"/>
                          <a:cs typeface="Minion Pro"/>
                        </a:rPr>
                        <a:t>de </a:t>
                      </a: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justicia</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ἐπιστεύσατε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πιστεύω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inion Pro"/>
                          <a:ea typeface="ＭＳ Ｐゴシック" charset="0"/>
                          <a:cs typeface="Minion Pro"/>
                        </a:rPr>
                        <a:t>creyeron</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5" marB="342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94" name="Text Box 106"/>
          <p:cNvSpPr txBox="1">
            <a:spLocks noChangeArrowheads="1"/>
          </p:cNvSpPr>
          <p:nvPr/>
        </p:nvSpPr>
        <p:spPr bwMode="auto">
          <a:xfrm>
            <a:off x="179388" y="1347614"/>
            <a:ext cx="89646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3200" dirty="0">
                <a:latin typeface="Minion Pro"/>
                <a:cs typeface="Minion Pro"/>
              </a:rPr>
              <a:t>Pues vino Juan a ustedes en el camino de justicia, </a:t>
            </a:r>
            <a:r>
              <a:rPr lang="es-MX" sz="3200" dirty="0" smtClean="0">
                <a:latin typeface="Minion Pro"/>
                <a:cs typeface="Minion Pro"/>
              </a:rPr>
              <a:t/>
            </a:r>
            <a:br>
              <a:rPr lang="es-MX" sz="3200" dirty="0" smtClean="0">
                <a:latin typeface="Minion Pro"/>
                <a:cs typeface="Minion Pro"/>
              </a:rPr>
            </a:br>
            <a:r>
              <a:rPr lang="es-MX" sz="3200" dirty="0" smtClean="0">
                <a:latin typeface="Minion Pro"/>
                <a:cs typeface="Minion Pro"/>
              </a:rPr>
              <a:t>y </a:t>
            </a:r>
            <a:r>
              <a:rPr lang="es-MX" sz="3200" dirty="0">
                <a:latin typeface="Minion Pro"/>
                <a:cs typeface="Minion Pro"/>
              </a:rPr>
              <a:t>no le creyeron…</a:t>
            </a:r>
          </a:p>
        </p:txBody>
      </p:sp>
    </p:spTree>
    <p:extLst>
      <p:ext uri="{BB962C8B-B14F-4D97-AF65-F5344CB8AC3E}">
        <p14:creationId xmlns:p14="http://schemas.microsoft.com/office/powerpoint/2010/main" val="27680630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94"/>
                                        </p:tgtEl>
                                        <p:attrNameLst>
                                          <p:attrName>style.visibility</p:attrName>
                                        </p:attrNameLst>
                                      </p:cBhvr>
                                      <p:to>
                                        <p:strVal val="visible"/>
                                      </p:to>
                                    </p:set>
                                    <p:animEffect transition="in" filter="dissolve">
                                      <p:cBhvr>
                                        <p:cTn id="7" dur="500"/>
                                        <p:tgtEl>
                                          <p:spTgt spid="63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1507753977"/>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1716758033"/>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 Box 109"/>
          <p:cNvSpPr txBox="1">
            <a:spLocks noChangeArrowheads="1"/>
          </p:cNvSpPr>
          <p:nvPr/>
        </p:nvSpPr>
        <p:spPr bwMode="auto">
          <a:xfrm>
            <a:off x="971551" y="3112294"/>
            <a:ext cx="7250113" cy="1292662"/>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500" dirty="0">
                <a:cs typeface="+mn-cs"/>
              </a:rPr>
              <a:t>* </a:t>
            </a:r>
            <a:r>
              <a:rPr lang="en-US" sz="2500" dirty="0" err="1">
                <a:latin typeface="Minion Pro"/>
                <a:cs typeface="Minion Pro"/>
              </a:rPr>
              <a:t>Originalmente</a:t>
            </a:r>
            <a:r>
              <a:rPr lang="en-US" sz="2500" dirty="0">
                <a:latin typeface="Minion Pro"/>
                <a:cs typeface="Minion Pro"/>
              </a:rPr>
              <a:t> </a:t>
            </a:r>
            <a:r>
              <a:rPr lang="el-GR" sz="2800" dirty="0" smtClean="0">
                <a:latin typeface="Minion Pro"/>
                <a:cs typeface="Minion Pro"/>
              </a:rPr>
              <a:t>θέλω </a:t>
            </a:r>
            <a:r>
              <a:rPr lang="en-US" sz="2500" dirty="0" smtClean="0">
                <a:latin typeface="Minion Pro"/>
                <a:cs typeface="Minion Pro"/>
              </a:rPr>
              <a:t>era </a:t>
            </a:r>
            <a:r>
              <a:rPr lang="el-GR" sz="2800" dirty="0" smtClean="0">
                <a:latin typeface="Minion Pro"/>
                <a:cs typeface="Minion Pro"/>
              </a:rPr>
              <a:t>ἐθέλω</a:t>
            </a:r>
            <a:r>
              <a:rPr lang="en-US" sz="2500" dirty="0" smtClean="0">
                <a:latin typeface="Minion Pro"/>
                <a:cs typeface="Minion Pro"/>
              </a:rPr>
              <a:t>. </a:t>
            </a:r>
            <a:r>
              <a:rPr lang="en-US" sz="2500" dirty="0">
                <a:latin typeface="Minion Pro"/>
                <a:cs typeface="Minion Pro"/>
              </a:rPr>
              <a:t>Con el </a:t>
            </a:r>
            <a:r>
              <a:rPr lang="en-US" sz="2500" dirty="0" err="1">
                <a:latin typeface="Minion Pro"/>
                <a:cs typeface="Minion Pro"/>
              </a:rPr>
              <a:t>tiempo</a:t>
            </a:r>
            <a:r>
              <a:rPr lang="en-US" sz="2500" dirty="0">
                <a:latin typeface="Minion Pro"/>
                <a:cs typeface="Minion Pro"/>
              </a:rPr>
              <a:t> se </a:t>
            </a:r>
            <a:r>
              <a:rPr lang="en-US" sz="2500" dirty="0" err="1">
                <a:latin typeface="Minion Pro"/>
                <a:cs typeface="Minion Pro"/>
              </a:rPr>
              <a:t>perdi</a:t>
            </a:r>
            <a:r>
              <a:rPr lang="es-PE" sz="2500" dirty="0">
                <a:latin typeface="Minion Pro"/>
                <a:cs typeface="Minion Pro"/>
              </a:rPr>
              <a:t>ó la </a:t>
            </a:r>
            <a:r>
              <a:rPr lang="el-GR" sz="2500" dirty="0" smtClean="0">
                <a:latin typeface="Minion Pro"/>
                <a:cs typeface="Minion Pro"/>
              </a:rPr>
              <a:t>ε</a:t>
            </a:r>
            <a:r>
              <a:rPr lang="es-PE" sz="2500" dirty="0" smtClean="0">
                <a:latin typeface="Minion Pro"/>
                <a:cs typeface="Minion Pro"/>
              </a:rPr>
              <a:t>, </a:t>
            </a:r>
            <a:r>
              <a:rPr lang="es-PE" sz="2500" dirty="0">
                <a:latin typeface="Minion Pro"/>
                <a:cs typeface="Minion Pro"/>
              </a:rPr>
              <a:t>pero el aumento </a:t>
            </a:r>
            <a:r>
              <a:rPr lang="ja-JP" altLang="es-PE" sz="2500" dirty="0">
                <a:latin typeface="Minion Pro"/>
                <a:cs typeface="Minion Pro"/>
              </a:rPr>
              <a:t>“</a:t>
            </a:r>
            <a:r>
              <a:rPr lang="es-PE" sz="2500" dirty="0">
                <a:latin typeface="Minion Pro"/>
                <a:cs typeface="Minion Pro"/>
              </a:rPr>
              <a:t>recuerda su presencia</a:t>
            </a:r>
            <a:r>
              <a:rPr lang="ja-JP" altLang="es-PE" sz="2500" dirty="0">
                <a:latin typeface="Minion Pro"/>
                <a:cs typeface="Minion Pro"/>
              </a:rPr>
              <a:t>”</a:t>
            </a:r>
            <a:r>
              <a:rPr lang="es-PE" sz="2500" dirty="0">
                <a:latin typeface="Minion Pro"/>
                <a:cs typeface="Minion Pro"/>
              </a:rPr>
              <a:t> y sigue siendo </a:t>
            </a:r>
            <a:r>
              <a:rPr lang="el-GR" sz="2500" dirty="0" smtClean="0">
                <a:latin typeface="Minion Pro"/>
                <a:cs typeface="Minion Pro"/>
              </a:rPr>
              <a:t>η</a:t>
            </a:r>
            <a:r>
              <a:rPr lang="es-PE" sz="2500" dirty="0" smtClean="0">
                <a:latin typeface="Minion Pro"/>
                <a:cs typeface="Minion Pro"/>
              </a:rPr>
              <a:t>. </a:t>
            </a:r>
            <a:r>
              <a:rPr lang="es-PE" sz="2500" dirty="0">
                <a:cs typeface="+mn-cs"/>
                <a:sym typeface="Wingdings" charset="0"/>
              </a:rPr>
              <a:t></a:t>
            </a:r>
            <a:endParaRPr lang="en-US" sz="2500" dirty="0">
              <a:cs typeface="+mn-cs"/>
              <a:sym typeface="Wingdings" charset="0"/>
            </a:endParaRPr>
          </a:p>
        </p:txBody>
      </p:sp>
    </p:spTree>
    <p:extLst>
      <p:ext uri="{BB962C8B-B14F-4D97-AF65-F5344CB8AC3E}">
        <p14:creationId xmlns:p14="http://schemas.microsoft.com/office/powerpoint/2010/main" val="26912053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3123453844"/>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27199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1486048564"/>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A2</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N</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ver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2172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370498918"/>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A2</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N</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ver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A2</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inion Pro"/>
                          <a:ea typeface="ＭＳ Ｐゴシック" charset="0"/>
                          <a:cs typeface="Minion Pro"/>
                        </a:rPr>
                        <a:t>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P</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vieron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1797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2928629145"/>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A2</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N</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ver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A2</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inion Pro"/>
                          <a:ea typeface="ＭＳ Ｐゴシック" charset="0"/>
                          <a:cs typeface="Minion Pro"/>
                        </a:rPr>
                        <a:t>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P</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vieron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ἀκούω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oir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15049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2130660252"/>
              </p:ext>
            </p:extLst>
          </p:nvPr>
        </p:nvGraphicFramePr>
        <p:xfrm>
          <a:off x="179388" y="2211710"/>
          <a:ext cx="8845550" cy="2766058"/>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Palatino Linotype" charset="0"/>
                          <a:ea typeface="ＭＳ Ｐゴシック" charset="0"/>
                        </a:rPr>
                        <a:t>dijo</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αὐτός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Palatino Linotype" charset="0"/>
                          <a:ea typeface="ＭＳ Ｐゴシック" charset="0"/>
                        </a:rPr>
                        <a:t>a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él</a:t>
                      </a:r>
                      <a:endParaRPr kumimoji="0" lang="en-US" sz="2100" b="0" i="0" u="none" strike="noStrike" cap="none" normalizeH="0" baseline="0" dirty="0" smtClean="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eres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19454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4218670594"/>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A2</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N</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ver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A2</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inion Pro"/>
                          <a:ea typeface="ＭＳ Ｐゴシック" charset="0"/>
                          <a:cs typeface="Minion Pro"/>
                        </a:rPr>
                        <a:t>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P</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vieron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ἀκούω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oir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inion Pro"/>
                          <a:ea typeface="ＭＳ Ｐゴシック" charset="0"/>
                          <a:cs typeface="Minion Pro"/>
                        </a:rPr>
                        <a:t>P</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ἀκούω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oyeron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0019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5496" y="-20538"/>
            <a:ext cx="9109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MX" sz="3200" dirty="0">
                <a:latin typeface="Minion Pro"/>
                <a:cs typeface="Minion Pro"/>
              </a:rPr>
              <a:t>Lc 10:24 </a:t>
            </a:r>
            <a:r>
              <a:rPr lang="el-GR" sz="3200" dirty="0">
                <a:latin typeface="Minion Pro"/>
                <a:cs typeface="Minion Pro"/>
              </a:rPr>
              <a:t>λέγω γὰρ ὑμῖν ὅτι πολλοὶ προφῆται καὶ βασιλεῖς ἠθέλησαν ἰδεῖν ἃ ὑμεῖς βλέπετε καὶ οὐκ εἶδαν, καὶ ἀκοῦσαι ἃ ἀκούετε καὶ οὐκ ἤκουσαν. </a:t>
            </a:r>
            <a:endParaRPr lang="en-US" sz="3200" dirty="0">
              <a:latin typeface="Minion Pro"/>
              <a:cs typeface="Minion Pro"/>
            </a:endParaRPr>
          </a:p>
        </p:txBody>
      </p:sp>
      <p:graphicFrame>
        <p:nvGraphicFramePr>
          <p:cNvPr id="74868" name="Group 116"/>
          <p:cNvGraphicFramePr>
            <a:graphicFrameLocks noGrp="1"/>
          </p:cNvGraphicFramePr>
          <p:nvPr>
            <p:extLst>
              <p:ext uri="{D42A27DB-BD31-4B8C-83A1-F6EECF244321}">
                <p14:modId xmlns:p14="http://schemas.microsoft.com/office/powerpoint/2010/main" val="2655610994"/>
              </p:ext>
            </p:extLst>
          </p:nvPr>
        </p:nvGraphicFramePr>
        <p:xfrm>
          <a:off x="179389" y="2356248"/>
          <a:ext cx="8836025" cy="2727721"/>
        </p:xfrm>
        <a:graphic>
          <a:graphicData uri="http://schemas.openxmlformats.org/drawingml/2006/table">
            <a:tbl>
              <a:tblPr/>
              <a:tblGrid>
                <a:gridCol w="1893887"/>
                <a:gridCol w="592138"/>
                <a:gridCol w="592137"/>
                <a:gridCol w="592138"/>
                <a:gridCol w="592137"/>
                <a:gridCol w="592138"/>
                <a:gridCol w="592137"/>
                <a:gridCol w="592138"/>
                <a:gridCol w="1295400"/>
                <a:gridCol w="1501775"/>
              </a:tblGrid>
              <a:tr h="251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T</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V</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M</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P</a:t>
                      </a:r>
                      <a:endParaRPr kumimoji="0" lang="es-PE" sz="11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Times New Roman" charset="0"/>
                          <a:ea typeface="ＭＳ Ｐゴシック" charset="0"/>
                          <a:cs typeface="Times New Roman" charset="0"/>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G</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a:ln>
                            <a:noFill/>
                          </a:ln>
                          <a:solidFill>
                            <a:schemeClr val="tx1"/>
                          </a:solidFill>
                          <a:effectLst/>
                          <a:latin typeface="Arial" charset="0"/>
                          <a:ea typeface="ＭＳ Ｐゴシック" charset="0"/>
                        </a:rPr>
                        <a:t>C</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a:ln>
                          <a:noFill/>
                        </a:ln>
                        <a:solidFill>
                          <a:schemeClr val="tx1"/>
                        </a:solidFill>
                        <a:effectLst/>
                        <a:latin typeface="Arial"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ἠθέλησαν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dirty="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I</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3</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P</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dirty="0" smtClean="0">
                          <a:latin typeface="Minion Pro"/>
                          <a:cs typeface="Minion Pro"/>
                        </a:rPr>
                        <a:t>θέλω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a:ln>
                            <a:noFill/>
                          </a:ln>
                          <a:solidFill>
                            <a:schemeClr val="tx1"/>
                          </a:solidFill>
                          <a:effectLst/>
                          <a:latin typeface="Palatino Linotype" charset="0"/>
                          <a:ea typeface="ＭＳ Ｐゴシック" charset="0"/>
                        </a:rPr>
                        <a:t>desearon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l-GR" sz="2800" dirty="0" smtClean="0">
                          <a:latin typeface="Minion Pro"/>
                          <a:cs typeface="Minion Pro"/>
                        </a:rPr>
                        <a:t>ἰδεῖν </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A2</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A</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1" i="0" u="none" strike="noStrike" cap="none" normalizeH="0" baseline="0">
                          <a:ln>
                            <a:noFill/>
                          </a:ln>
                          <a:solidFill>
                            <a:schemeClr val="tx1"/>
                          </a:solidFill>
                          <a:effectLst/>
                          <a:latin typeface="Minion Pro"/>
                          <a:ea typeface="ＭＳ Ｐゴシック" charset="0"/>
                          <a:cs typeface="Minion Pro"/>
                        </a:rPr>
                        <a:t>N</a:t>
                      </a: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ver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εἶδαν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A2</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inion Pro"/>
                          <a:ea typeface="ＭＳ Ｐゴシック" charset="0"/>
                          <a:cs typeface="Minion Pro"/>
                        </a:rPr>
                        <a:t>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P</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ὁράω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vieron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ἀκοῦσαι </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N</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ἀκούω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oir</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800" dirty="0" smtClean="0">
                          <a:latin typeface="Minion Pro"/>
                          <a:cs typeface="Minion Pro"/>
                        </a:rPr>
                        <a:t>ἤκουσαν</a:t>
                      </a:r>
                      <a:endParaRPr kumimoji="0" lang="es-PE" sz="2600" b="0" i="0" u="none" strike="noStrike" cap="none" normalizeH="0" baseline="0" dirty="0">
                        <a:ln>
                          <a:noFill/>
                        </a:ln>
                        <a:solidFill>
                          <a:schemeClr val="tx1"/>
                        </a:solidFill>
                        <a:effectLst/>
                        <a:latin typeface="Bwgrkn"/>
                        <a:ea typeface="ＭＳ Ｐゴシック" charset="0"/>
                        <a:cs typeface="Bwgrkn"/>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A</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Minion Pro"/>
                          <a:ea typeface="ＭＳ Ｐゴシック" charset="0"/>
                          <a:cs typeface="Minion Pro"/>
                        </a:rPr>
                        <a:t>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inion Pro"/>
                          <a:ea typeface="ＭＳ Ｐゴシック" charset="0"/>
                          <a:cs typeface="Minion Pro"/>
                        </a:rPr>
                        <a:t>P</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ἀκούω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Palatino Linotype" charset="0"/>
                          <a:ea typeface="ＭＳ Ｐゴシック" charset="0"/>
                        </a:rPr>
                        <a:t>oyeron</a:t>
                      </a:r>
                      <a:endParaRPr kumimoji="0" lang="en-US" sz="2400" b="0" i="0" u="none" strike="noStrike" cap="none" normalizeH="0" baseline="0" dirty="0">
                        <a:ln>
                          <a:noFill/>
                        </a:ln>
                        <a:solidFill>
                          <a:schemeClr val="tx1"/>
                        </a:solidFill>
                        <a:effectLst/>
                        <a:latin typeface="Palatino Linotype" charset="0"/>
                        <a:ea typeface="ＭＳ Ｐゴシック"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4833" name="Text Box 81"/>
          <p:cNvSpPr txBox="1">
            <a:spLocks noChangeArrowheads="1"/>
          </p:cNvSpPr>
          <p:nvPr/>
        </p:nvSpPr>
        <p:spPr bwMode="auto">
          <a:xfrm>
            <a:off x="179388" y="1419622"/>
            <a:ext cx="896461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600" dirty="0">
                <a:latin typeface="Minion Pro"/>
                <a:cs typeface="Minion Pro"/>
              </a:rPr>
              <a:t>Pues les digo que muchos profetas y reyes desearon ver las cosas que ustedes ven y no vieron, y oír las cosas que oyen y no oyeron.</a:t>
            </a:r>
            <a:endParaRPr lang="es-MX" sz="2600" dirty="0">
              <a:latin typeface="Minion Pro"/>
              <a:cs typeface="Minion Pro"/>
            </a:endParaRPr>
          </a:p>
        </p:txBody>
      </p:sp>
    </p:spTree>
    <p:extLst>
      <p:ext uri="{BB962C8B-B14F-4D97-AF65-F5344CB8AC3E}">
        <p14:creationId xmlns:p14="http://schemas.microsoft.com/office/powerpoint/2010/main" val="3861763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833"/>
                                        </p:tgtEl>
                                        <p:attrNameLst>
                                          <p:attrName>style.visibility</p:attrName>
                                        </p:attrNameLst>
                                      </p:cBhvr>
                                      <p:to>
                                        <p:strVal val="visible"/>
                                      </p:to>
                                    </p:set>
                                    <p:animEffect transition="in" filter="dissolve">
                                      <p:cBhvr>
                                        <p:cTn id="7" dur="500"/>
                                        <p:tgtEl>
                                          <p:spTgt spid="7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3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Tree>
    <p:extLst>
      <p:ext uri="{BB962C8B-B14F-4D97-AF65-F5344CB8AC3E}">
        <p14:creationId xmlns:p14="http://schemas.microsoft.com/office/powerpoint/2010/main" val="274243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Tree>
    <p:extLst>
      <p:ext uri="{BB962C8B-B14F-4D97-AF65-F5344CB8AC3E}">
        <p14:creationId xmlns:p14="http://schemas.microsoft.com/office/powerpoint/2010/main" val="3829496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
        <p:nvSpPr>
          <p:cNvPr id="75899" name="Text Box 123"/>
          <p:cNvSpPr txBox="1">
            <a:spLocks noChangeArrowheads="1"/>
          </p:cNvSpPr>
          <p:nvPr/>
        </p:nvSpPr>
        <p:spPr bwMode="auto">
          <a:xfrm>
            <a:off x="4507110" y="654536"/>
            <a:ext cx="12890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Tree>
    <p:extLst>
      <p:ext uri="{BB962C8B-B14F-4D97-AF65-F5344CB8AC3E}">
        <p14:creationId xmlns:p14="http://schemas.microsoft.com/office/powerpoint/2010/main" val="1588001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
        <p:nvSpPr>
          <p:cNvPr id="75899" name="Text Box 123"/>
          <p:cNvSpPr txBox="1">
            <a:spLocks noChangeArrowheads="1"/>
          </p:cNvSpPr>
          <p:nvPr/>
        </p:nvSpPr>
        <p:spPr bwMode="auto">
          <a:xfrm>
            <a:off x="4507110" y="654536"/>
            <a:ext cx="12890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901" name="Rectangle 125"/>
          <p:cNvSpPr>
            <a:spLocks noChangeArrowheads="1"/>
          </p:cNvSpPr>
          <p:nvPr/>
        </p:nvSpPr>
        <p:spPr bwMode="auto">
          <a:xfrm>
            <a:off x="7136614" y="726544"/>
            <a:ext cx="81976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PAN</a:t>
            </a:r>
          </a:p>
        </p:txBody>
      </p:sp>
    </p:spTree>
    <p:extLst>
      <p:ext uri="{BB962C8B-B14F-4D97-AF65-F5344CB8AC3E}">
        <p14:creationId xmlns:p14="http://schemas.microsoft.com/office/powerpoint/2010/main" val="2748748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
        <p:nvSpPr>
          <p:cNvPr id="75899" name="Text Box 123"/>
          <p:cNvSpPr txBox="1">
            <a:spLocks noChangeArrowheads="1"/>
          </p:cNvSpPr>
          <p:nvPr/>
        </p:nvSpPr>
        <p:spPr bwMode="auto">
          <a:xfrm>
            <a:off x="4507110" y="654536"/>
            <a:ext cx="12890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901" name="Rectangle 125"/>
          <p:cNvSpPr>
            <a:spLocks noChangeArrowheads="1"/>
          </p:cNvSpPr>
          <p:nvPr/>
        </p:nvSpPr>
        <p:spPr bwMode="auto">
          <a:xfrm>
            <a:off x="7136614" y="726544"/>
            <a:ext cx="81976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PAN</a:t>
            </a:r>
          </a:p>
        </p:txBody>
      </p:sp>
      <p:sp>
        <p:nvSpPr>
          <p:cNvPr id="75903" name="Rectangle 127"/>
          <p:cNvSpPr>
            <a:spLocks noChangeArrowheads="1"/>
          </p:cNvSpPr>
          <p:nvPr/>
        </p:nvSpPr>
        <p:spPr bwMode="auto">
          <a:xfrm>
            <a:off x="4114932" y="1419622"/>
            <a:ext cx="11051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PAS3S</a:t>
            </a:r>
          </a:p>
        </p:txBody>
      </p:sp>
    </p:spTree>
    <p:extLst>
      <p:ext uri="{BB962C8B-B14F-4D97-AF65-F5344CB8AC3E}">
        <p14:creationId xmlns:p14="http://schemas.microsoft.com/office/powerpoint/2010/main" val="2795366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
        <p:nvSpPr>
          <p:cNvPr id="75899" name="Text Box 123"/>
          <p:cNvSpPr txBox="1">
            <a:spLocks noChangeArrowheads="1"/>
          </p:cNvSpPr>
          <p:nvPr/>
        </p:nvSpPr>
        <p:spPr bwMode="auto">
          <a:xfrm>
            <a:off x="4507110" y="654536"/>
            <a:ext cx="12890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901" name="Rectangle 125"/>
          <p:cNvSpPr>
            <a:spLocks noChangeArrowheads="1"/>
          </p:cNvSpPr>
          <p:nvPr/>
        </p:nvSpPr>
        <p:spPr bwMode="auto">
          <a:xfrm>
            <a:off x="7136614" y="726544"/>
            <a:ext cx="81976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PAN</a:t>
            </a:r>
          </a:p>
        </p:txBody>
      </p:sp>
      <p:sp>
        <p:nvSpPr>
          <p:cNvPr id="75903" name="Rectangle 127"/>
          <p:cNvSpPr>
            <a:spLocks noChangeArrowheads="1"/>
          </p:cNvSpPr>
          <p:nvPr/>
        </p:nvSpPr>
        <p:spPr bwMode="auto">
          <a:xfrm>
            <a:off x="4114932" y="1419622"/>
            <a:ext cx="11051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PAS3S</a:t>
            </a:r>
          </a:p>
        </p:txBody>
      </p:sp>
      <p:sp>
        <p:nvSpPr>
          <p:cNvPr id="75905" name="Rectangle 129"/>
          <p:cNvSpPr>
            <a:spLocks noChangeArrowheads="1"/>
          </p:cNvSpPr>
          <p:nvPr/>
        </p:nvSpPr>
        <p:spPr bwMode="auto">
          <a:xfrm>
            <a:off x="7245060" y="1563638"/>
            <a:ext cx="1431396"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500" b="1" baseline="30000" dirty="0" err="1">
                <a:solidFill>
                  <a:srgbClr val="009900"/>
                </a:solidFill>
                <a:latin typeface="Times New Roman" charset="0"/>
                <a:cs typeface="Times New Roman" charset="0"/>
              </a:rPr>
              <a:t>participio</a:t>
            </a:r>
            <a:endParaRPr lang="en-US" sz="3500" b="1" dirty="0">
              <a:solidFill>
                <a:srgbClr val="009900"/>
              </a:solidFill>
              <a:latin typeface="Times New Roman" charset="0"/>
              <a:cs typeface="Times New Roman" charset="0"/>
            </a:endParaRPr>
          </a:p>
        </p:txBody>
      </p:sp>
    </p:spTree>
    <p:extLst>
      <p:ext uri="{BB962C8B-B14F-4D97-AF65-F5344CB8AC3E}">
        <p14:creationId xmlns:p14="http://schemas.microsoft.com/office/powerpoint/2010/main" val="1639882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
        <p:nvSpPr>
          <p:cNvPr id="75899" name="Text Box 123"/>
          <p:cNvSpPr txBox="1">
            <a:spLocks noChangeArrowheads="1"/>
          </p:cNvSpPr>
          <p:nvPr/>
        </p:nvSpPr>
        <p:spPr bwMode="auto">
          <a:xfrm>
            <a:off x="4507110" y="654536"/>
            <a:ext cx="12890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901" name="Rectangle 125"/>
          <p:cNvSpPr>
            <a:spLocks noChangeArrowheads="1"/>
          </p:cNvSpPr>
          <p:nvPr/>
        </p:nvSpPr>
        <p:spPr bwMode="auto">
          <a:xfrm>
            <a:off x="7136614" y="726544"/>
            <a:ext cx="81976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PAN</a:t>
            </a:r>
          </a:p>
        </p:txBody>
      </p:sp>
      <p:sp>
        <p:nvSpPr>
          <p:cNvPr id="75903" name="Rectangle 127"/>
          <p:cNvSpPr>
            <a:spLocks noChangeArrowheads="1"/>
          </p:cNvSpPr>
          <p:nvPr/>
        </p:nvSpPr>
        <p:spPr bwMode="auto">
          <a:xfrm>
            <a:off x="4114932" y="1419622"/>
            <a:ext cx="11051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PAS3S</a:t>
            </a:r>
          </a:p>
        </p:txBody>
      </p:sp>
      <p:sp>
        <p:nvSpPr>
          <p:cNvPr id="75905" name="Rectangle 129"/>
          <p:cNvSpPr>
            <a:spLocks noChangeArrowheads="1"/>
          </p:cNvSpPr>
          <p:nvPr/>
        </p:nvSpPr>
        <p:spPr bwMode="auto">
          <a:xfrm>
            <a:off x="7245060" y="1563638"/>
            <a:ext cx="1431396"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500" b="1" baseline="30000" dirty="0" err="1">
                <a:solidFill>
                  <a:srgbClr val="009900"/>
                </a:solidFill>
                <a:latin typeface="Times New Roman" charset="0"/>
                <a:cs typeface="Times New Roman" charset="0"/>
              </a:rPr>
              <a:t>participio</a:t>
            </a:r>
            <a:endParaRPr lang="en-US" sz="3500" b="1" dirty="0">
              <a:solidFill>
                <a:srgbClr val="009900"/>
              </a:solidFill>
              <a:latin typeface="Times New Roman" charset="0"/>
              <a:cs typeface="Times New Roman" charset="0"/>
            </a:endParaRPr>
          </a:p>
        </p:txBody>
      </p:sp>
      <p:sp>
        <p:nvSpPr>
          <p:cNvPr id="75907" name="Rectangle 131"/>
          <p:cNvSpPr>
            <a:spLocks noChangeArrowheads="1"/>
          </p:cNvSpPr>
          <p:nvPr/>
        </p:nvSpPr>
        <p:spPr bwMode="auto">
          <a:xfrm>
            <a:off x="2890796" y="2139702"/>
            <a:ext cx="11051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PAS3S</a:t>
            </a:r>
          </a:p>
        </p:txBody>
      </p:sp>
    </p:spTree>
    <p:extLst>
      <p:ext uri="{BB962C8B-B14F-4D97-AF65-F5344CB8AC3E}">
        <p14:creationId xmlns:p14="http://schemas.microsoft.com/office/powerpoint/2010/main" val="625990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07504" y="51470"/>
            <a:ext cx="8964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pt-BR" sz="3200" dirty="0" err="1">
                <a:latin typeface="Minion Pro"/>
                <a:cs typeface="Minion Pro"/>
              </a:rPr>
              <a:t>Jn</a:t>
            </a:r>
            <a:r>
              <a:rPr lang="pt-BR" sz="3200" dirty="0">
                <a:latin typeface="Minion Pro"/>
                <a:cs typeface="Minion Pro"/>
              </a:rPr>
              <a:t> 3:10  </a:t>
            </a:r>
            <a:r>
              <a:rPr lang="el-GR" sz="3600" dirty="0">
                <a:latin typeface="Minion Pro"/>
                <a:cs typeface="Minion Pro"/>
              </a:rPr>
              <a:t>ἀπεκρίθη Ἰησοῦς καὶ </a:t>
            </a:r>
            <a:r>
              <a:rPr lang="el-GR" sz="3600" b="1" dirty="0">
                <a:latin typeface="Minion Pro"/>
                <a:cs typeface="Minion Pro"/>
              </a:rPr>
              <a:t>εἶπεν</a:t>
            </a:r>
            <a:r>
              <a:rPr lang="el-GR" sz="3600" dirty="0">
                <a:latin typeface="Minion Pro"/>
                <a:cs typeface="Minion Pro"/>
              </a:rPr>
              <a:t> αὐτῷ, Σὺ εἶ ὁ διδάσκαλος τοῦ Ἰσραὴλ καὶ ταῦτα οὐ γινώσκεις;</a:t>
            </a:r>
            <a:r>
              <a:rPr lang="es-ES_tradnl" sz="3600" dirty="0">
                <a:latin typeface="Minion Pro"/>
                <a:cs typeface="Minion Pro"/>
              </a:rPr>
              <a:t> </a:t>
            </a:r>
            <a:endParaRPr lang="es-PE" sz="3600" dirty="0">
              <a:latin typeface="Minion Pro"/>
              <a:cs typeface="Minion Pro"/>
            </a:endParaRPr>
          </a:p>
        </p:txBody>
      </p:sp>
      <p:graphicFrame>
        <p:nvGraphicFramePr>
          <p:cNvPr id="43124" name="Group 116"/>
          <p:cNvGraphicFramePr>
            <a:graphicFrameLocks noGrp="1"/>
          </p:cNvGraphicFramePr>
          <p:nvPr>
            <p:extLst>
              <p:ext uri="{D42A27DB-BD31-4B8C-83A1-F6EECF244321}">
                <p14:modId xmlns:p14="http://schemas.microsoft.com/office/powerpoint/2010/main" val="2705116316"/>
              </p:ext>
            </p:extLst>
          </p:nvPr>
        </p:nvGraphicFramePr>
        <p:xfrm>
          <a:off x="179388" y="2211710"/>
          <a:ext cx="8845550" cy="2811719"/>
        </p:xfrm>
        <a:graphic>
          <a:graphicData uri="http://schemas.openxmlformats.org/drawingml/2006/table">
            <a:tbl>
              <a:tblPr/>
              <a:tblGrid>
                <a:gridCol w="1893887"/>
                <a:gridCol w="611188"/>
                <a:gridCol w="473075"/>
                <a:gridCol w="533400"/>
                <a:gridCol w="609600"/>
                <a:gridCol w="609600"/>
                <a:gridCol w="669925"/>
                <a:gridCol w="647700"/>
                <a:gridCol w="1295400"/>
                <a:gridCol w="1501775"/>
              </a:tblGrid>
              <a:tr h="251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Tiempo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Voz</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Modo</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Persona</a:t>
                      </a:r>
                      <a:endParaRPr kumimoji="0" lang="es-PE" sz="800" b="0" i="0" u="none" strike="noStrike" cap="none" normalizeH="0" baseline="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Times New Roman" charset="0"/>
                          <a:ea typeface="ＭＳ Ｐゴシック" charset="0"/>
                          <a:cs typeface="Times New Roman" charset="0"/>
                        </a:rPr>
                        <a:t>Número </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Género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a:ln>
                            <a:noFill/>
                          </a:ln>
                          <a:solidFill>
                            <a:schemeClr val="tx1"/>
                          </a:solidFill>
                          <a:effectLst/>
                          <a:latin typeface="Arial" charset="0"/>
                          <a:ea typeface="ＭＳ Ｐゴシック" charset="0"/>
                        </a:rPr>
                        <a:t>Caso</a:t>
                      </a: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Forma léxica</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800" b="0" i="0" u="none" strike="noStrike" cap="none" normalizeH="0" baseline="0" dirty="0">
                          <a:ln>
                            <a:noFill/>
                          </a:ln>
                          <a:solidFill>
                            <a:schemeClr val="tx1"/>
                          </a:solidFill>
                          <a:effectLst/>
                          <a:latin typeface="Times New Roman" charset="0"/>
                          <a:ea typeface="ＭＳ Ｐゴシック" charset="0"/>
                          <a:cs typeface="Times New Roman" charset="0"/>
                        </a:rPr>
                        <a:t>Traducción</a:t>
                      </a:r>
                      <a:endParaRPr kumimoji="0" lang="es-PE" sz="800" b="0" i="0" u="none" strike="noStrike" cap="none" normalizeH="0" baseline="0" dirty="0">
                        <a:ln>
                          <a:noFill/>
                        </a:ln>
                        <a:solidFill>
                          <a:schemeClr val="tx1"/>
                        </a:solidFill>
                        <a:effectLst/>
                        <a:latin typeface="Arial"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avpekri,qh</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Minion Pro"/>
                          <a:ea typeface="ＭＳ Ｐゴシック" charset="0"/>
                          <a:cs typeface="Minion Pro"/>
                        </a:rPr>
                        <a:t>P</a:t>
                      </a:r>
                      <a:r>
                        <a:rPr kumimoji="0" lang="en-US" sz="2400" b="1" i="0" u="none" strike="noStrike" cap="none" normalizeH="0" baseline="0" dirty="0" smtClean="0">
                          <a:ln>
                            <a:noFill/>
                          </a:ln>
                          <a:solidFill>
                            <a:schemeClr val="tx1"/>
                          </a:solidFill>
                          <a:effectLst/>
                          <a:latin typeface="Minion Pro"/>
                          <a:ea typeface="ＭＳ Ｐゴシック" charset="0"/>
                          <a:cs typeface="Minion Pro"/>
                        </a:rPr>
                        <a:t>/</a:t>
                      </a:r>
                      <a:r>
                        <a:rPr kumimoji="0" lang="en-US" sz="2400" b="1" i="0" u="none" strike="noStrike" cap="none" normalizeH="0" baseline="-2500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2500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dirty="0" err="1" smtClean="0">
                          <a:latin typeface="Minion Pro"/>
                          <a:cs typeface="Minion Pro"/>
                        </a:rPr>
                        <a:t>ἀ</a:t>
                      </a:r>
                      <a:r>
                        <a:rPr lang="en-US" sz="1600" b="0" dirty="0" smtClean="0">
                          <a:latin typeface="Minion Pro"/>
                          <a:cs typeface="Minion Pro"/>
                        </a:rPr>
                        <a:t>π</a:t>
                      </a:r>
                      <a:r>
                        <a:rPr lang="en-US" sz="1600" b="0" dirty="0" err="1" smtClean="0">
                          <a:latin typeface="Minion Pro"/>
                          <a:cs typeface="Minion Pro"/>
                        </a:rPr>
                        <a:t>οκρίνομ</a:t>
                      </a:r>
                      <a:r>
                        <a:rPr lang="en-US" sz="1600" b="0" dirty="0" smtClean="0">
                          <a:latin typeface="Minion Pro"/>
                          <a:cs typeface="Minion Pro"/>
                        </a:rPr>
                        <a:t>α</a:t>
                      </a:r>
                      <a:r>
                        <a:rPr lang="en-US" sz="1600" b="0" dirty="0" err="1" smtClean="0">
                          <a:latin typeface="Minion Pro"/>
                          <a:cs typeface="Minion Pro"/>
                        </a:rPr>
                        <a:t>ι</a:t>
                      </a:r>
                      <a:endParaRPr kumimoji="0" lang="en-US" sz="16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respondió</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84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pt-BR" sz="2100" b="1" i="0" u="none" strike="noStrike" cap="none" normalizeH="0" baseline="0" dirty="0">
                          <a:ln>
                            <a:noFill/>
                          </a:ln>
                          <a:solidFill>
                            <a:schemeClr val="tx1"/>
                          </a:solidFill>
                          <a:effectLst/>
                          <a:latin typeface="Bwgrkn"/>
                          <a:ea typeface="ＭＳ Ｐゴシック" charset="0"/>
                          <a:cs typeface="Bwgrkn"/>
                        </a:rPr>
                        <a:t>ei=pen</a:t>
                      </a:r>
                      <a:endParaRPr kumimoji="0" lang="es-PE" sz="2100" b="1"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λέγω</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100" b="0" i="0" u="none" strike="noStrike" cap="none" normalizeH="0" baseline="0" dirty="0" smtClean="0">
                          <a:ln>
                            <a:noFill/>
                          </a:ln>
                          <a:solidFill>
                            <a:schemeClr val="tx1"/>
                          </a:solidFill>
                          <a:effectLst/>
                          <a:latin typeface="Palatino Linotype" charset="0"/>
                          <a:ea typeface="ＭＳ Ｐゴシック" charset="0"/>
                        </a:rPr>
                        <a:t>dijo</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auvtw</a:t>
                      </a:r>
                      <a:r>
                        <a:rPr kumimoji="0" lang="pt-BR" sz="2100" b="0" i="0" u="none" strike="noStrike" cap="none" normalizeH="0" baseline="0" dirty="0">
                          <a:ln>
                            <a:noFill/>
                          </a:ln>
                          <a:solidFill>
                            <a:schemeClr val="tx1"/>
                          </a:solidFill>
                          <a:effectLst/>
                          <a:latin typeface="Bwgrkn"/>
                          <a:ea typeface="ＭＳ Ｐゴシック" charset="0"/>
                          <a:cs typeface="Bwgrkn"/>
                        </a:rPr>
                        <a:t>/|</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3</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M</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D</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αὐτός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Palatino Linotype" charset="0"/>
                          <a:ea typeface="ＭＳ Ｐゴシック" charset="0"/>
                        </a:rPr>
                        <a:t>a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él</a:t>
                      </a:r>
                      <a:endParaRPr kumimoji="0" lang="en-US" sz="2100" b="0" i="0" u="none" strike="noStrike" cap="none" normalizeH="0" baseline="0" dirty="0" smtClean="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ei=</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I</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2</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S</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εἰμί</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eres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a:ln>
                            <a:noFill/>
                          </a:ln>
                          <a:solidFill>
                            <a:schemeClr val="tx1"/>
                          </a:solidFill>
                          <a:effectLst/>
                          <a:latin typeface="Bwgrkn"/>
                          <a:ea typeface="ＭＳ Ｐゴシック" charset="0"/>
                          <a:cs typeface="Bwgrkn"/>
                        </a:rPr>
                        <a:t>tau/</a:t>
                      </a:r>
                      <a:r>
                        <a:rPr kumimoji="0" lang="pt-BR" sz="2100" b="0" i="0" u="none" strike="noStrike" cap="none" normalizeH="0" baseline="0" dirty="0" err="1">
                          <a:ln>
                            <a:noFill/>
                          </a:ln>
                          <a:solidFill>
                            <a:schemeClr val="tx1"/>
                          </a:solidFill>
                          <a:effectLst/>
                          <a:latin typeface="Bwgrkn"/>
                          <a:ea typeface="ＭＳ Ｐゴシック" charset="0"/>
                          <a:cs typeface="Bwgrkn"/>
                        </a:rPr>
                        <a:t>ta</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P</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N</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inion Pro"/>
                          <a:ea typeface="ＭＳ Ｐゴシック" charset="0"/>
                          <a:cs typeface="Minion Pro"/>
                        </a:rPr>
                        <a:t>A</a:t>
                      </a:r>
                      <a:endParaRPr kumimoji="0" lang="en-US" sz="2400" b="1" i="0" u="none" strike="noStrike" cap="none" normalizeH="0" baseline="0" dirty="0">
                        <a:ln>
                          <a:noFill/>
                        </a:ln>
                        <a:solidFill>
                          <a:schemeClr val="tx1"/>
                        </a:solidFill>
                        <a:effectLst/>
                        <a:latin typeface="Minion Pro"/>
                        <a:ea typeface="ＭＳ Ｐゴシック" charset="0"/>
                        <a:cs typeface="Minion Pro"/>
                      </a:endParaRPr>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l-GR" sz="2400" b="0" i="0" u="none" strike="noStrike" cap="none" normalizeH="0" baseline="0" dirty="0" smtClean="0">
                          <a:ln>
                            <a:noFill/>
                          </a:ln>
                          <a:solidFill>
                            <a:schemeClr val="tx1"/>
                          </a:solidFill>
                          <a:effectLst/>
                          <a:latin typeface="Minion Pro"/>
                          <a:ea typeface="ＭＳ Ｐゴシック" charset="0"/>
                          <a:cs typeface="Minion Pro"/>
                        </a:rPr>
                        <a:t>οὗτος</a:t>
                      </a:r>
                      <a:endParaRPr kumimoji="0" lang="en-US" sz="2400" b="0" i="0" u="none" strike="noStrike" cap="none" normalizeH="0" baseline="0" dirty="0">
                        <a:ln>
                          <a:noFill/>
                        </a:ln>
                        <a:solidFill>
                          <a:schemeClr val="tx1"/>
                        </a:solidFill>
                        <a:effectLst/>
                        <a:latin typeface="Minion Pro"/>
                        <a:ea typeface="ＭＳ Ｐゴシック" charset="0"/>
                        <a:cs typeface="Minion Pro"/>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cap="none" normalizeH="0" baseline="0" dirty="0" err="1" smtClean="0">
                          <a:ln>
                            <a:noFill/>
                          </a:ln>
                          <a:solidFill>
                            <a:schemeClr val="tx1"/>
                          </a:solidFill>
                          <a:effectLst/>
                          <a:latin typeface="Palatino Linotype" charset="0"/>
                          <a:ea typeface="ＭＳ Ｐゴシック" charset="0"/>
                        </a:rPr>
                        <a:t>estas</a:t>
                      </a:r>
                      <a:r>
                        <a:rPr kumimoji="0" lang="en-US" sz="2100" b="0" i="0" u="none" strike="noStrike" cap="none" normalizeH="0" baseline="0" dirty="0" smtClean="0">
                          <a:ln>
                            <a:noFill/>
                          </a:ln>
                          <a:solidFill>
                            <a:schemeClr val="tx1"/>
                          </a:solidFill>
                          <a:effectLst/>
                          <a:latin typeface="Palatino Linotype" charset="0"/>
                          <a:ea typeface="ＭＳ Ｐゴシック" charset="0"/>
                        </a:rPr>
                        <a:t> </a:t>
                      </a:r>
                      <a:r>
                        <a:rPr kumimoji="0" lang="en-US" sz="2100" b="0" i="0" u="none" strike="noStrike" cap="none" normalizeH="0" baseline="0" dirty="0" err="1" smtClean="0">
                          <a:ln>
                            <a:noFill/>
                          </a:ln>
                          <a:solidFill>
                            <a:schemeClr val="tx1"/>
                          </a:solidFill>
                          <a:effectLst/>
                          <a:latin typeface="Palatino Linotype" charset="0"/>
                          <a:ea typeface="ＭＳ Ｐゴシック" charset="0"/>
                        </a:rPr>
                        <a:t>cosas</a:t>
                      </a:r>
                      <a:endParaRPr kumimoji="0" lang="en-US" sz="2100" b="0" i="0" u="none" strike="noStrike" cap="none" normalizeH="0" baseline="0" dirty="0">
                        <a:ln>
                          <a:noFill/>
                        </a:ln>
                        <a:solidFill>
                          <a:schemeClr val="tx1"/>
                        </a:solidFill>
                        <a:effectLst/>
                        <a:latin typeface="Palatino Linotype" charset="0"/>
                        <a:ea typeface="ＭＳ Ｐゴシック" charset="0"/>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100" b="0" i="0" u="none" strike="noStrike" cap="none" normalizeH="0" baseline="0" dirty="0" err="1">
                          <a:ln>
                            <a:noFill/>
                          </a:ln>
                          <a:solidFill>
                            <a:schemeClr val="tx1"/>
                          </a:solidFill>
                          <a:effectLst/>
                          <a:latin typeface="Bwgrkn"/>
                          <a:ea typeface="ＭＳ Ｐゴシック" charset="0"/>
                          <a:cs typeface="Bwgrkn"/>
                        </a:rPr>
                        <a:t>ginw,skeij</a:t>
                      </a:r>
                      <a:endParaRPr kumimoji="0" lang="es-PE" sz="2100" b="0" i="0" u="none" strike="noStrike" cap="none" normalizeH="0" baseline="0" dirty="0">
                        <a:ln>
                          <a:noFill/>
                        </a:ln>
                        <a:solidFill>
                          <a:schemeClr val="tx1"/>
                        </a:solidFill>
                        <a:effectLst/>
                        <a:latin typeface="Bwgrkn"/>
                        <a:ea typeface="ＭＳ Ｐゴシック" charset="0"/>
                        <a:cs typeface="Bwgrkn"/>
                      </a:endParaRPr>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L="0" marR="0"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dirty="0"/>
                    </a:p>
                  </a:txBody>
                  <a:tcPr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843669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07219" y="-2153"/>
            <a:ext cx="892956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es-MX" sz="3200" dirty="0">
                <a:solidFill>
                  <a:srgbClr val="000000"/>
                </a:solidFill>
                <a:latin typeface="Minion Pro"/>
                <a:cs typeface="Minion Pro"/>
              </a:rPr>
              <a:t>Jn 5:19</a:t>
            </a:r>
            <a:r>
              <a:rPr lang="es-ES" sz="3200" dirty="0">
                <a:solidFill>
                  <a:srgbClr val="000000"/>
                </a:solidFill>
                <a:latin typeface="Minion Pro"/>
                <a:ea typeface="Times New Roman" charset="0"/>
                <a:cs typeface="Minion Pro"/>
              </a:rPr>
              <a:t>  </a:t>
            </a:r>
            <a:r>
              <a:rPr lang="el-GR" sz="3200" b="1" dirty="0">
                <a:latin typeface="Minion Pro"/>
                <a:cs typeface="Minion Pro"/>
              </a:rPr>
              <a:t>Ἀπεκρίνατο</a:t>
            </a:r>
            <a:r>
              <a:rPr lang="el-GR" sz="3200" dirty="0">
                <a:latin typeface="Minion Pro"/>
                <a:cs typeface="Minion Pro"/>
              </a:rPr>
              <a:t> οὖν ὁ Ἰησοῦς καὶ </a:t>
            </a:r>
            <a:r>
              <a:rPr lang="el-GR" sz="3200" b="1" dirty="0">
                <a:latin typeface="Minion Pro"/>
                <a:cs typeface="Minion Pro"/>
              </a:rPr>
              <a:t>ἔλεγεν</a:t>
            </a:r>
            <a:r>
              <a:rPr lang="el-GR" sz="3200" dirty="0">
                <a:latin typeface="Minion Pro"/>
                <a:cs typeface="Minion Pro"/>
              </a:rPr>
              <a:t> αὐτοῖς, Ἀμὴν ἀμὴν λέγω ὑμῖν, οὐ </a:t>
            </a:r>
            <a:r>
              <a:rPr lang="el-GR" sz="3200" b="1" dirty="0">
                <a:latin typeface="Minion Pro"/>
                <a:cs typeface="Minion Pro"/>
              </a:rPr>
              <a:t>δύναται</a:t>
            </a:r>
            <a:r>
              <a:rPr lang="el-GR" sz="3200" dirty="0">
                <a:latin typeface="Minion Pro"/>
                <a:cs typeface="Minion Pro"/>
              </a:rPr>
              <a:t> ὁ υἱὸς </a:t>
            </a:r>
            <a:r>
              <a:rPr lang="el-GR" sz="3200" b="1" dirty="0">
                <a:latin typeface="Minion Pro"/>
                <a:cs typeface="Minion Pro"/>
              </a:rPr>
              <a:t>ποιεῖν</a:t>
            </a:r>
            <a:r>
              <a:rPr lang="el-GR" sz="3200" dirty="0">
                <a:latin typeface="Minion Pro"/>
                <a:cs typeface="Minion Pro"/>
              </a:rPr>
              <a:t> ἀφʼ ἑαυτοῦ οὐδὲν ἐὰν μή τι </a:t>
            </a:r>
            <a:r>
              <a:rPr lang="el-GR" sz="3200" b="1" dirty="0">
                <a:latin typeface="Minion Pro"/>
                <a:cs typeface="Minion Pro"/>
              </a:rPr>
              <a:t>βλέπῃ</a:t>
            </a:r>
            <a:r>
              <a:rPr lang="el-GR" sz="3200" dirty="0">
                <a:latin typeface="Minion Pro"/>
                <a:cs typeface="Minion Pro"/>
              </a:rPr>
              <a:t> τὸν πατέρα </a:t>
            </a:r>
            <a:r>
              <a:rPr lang="el-GR" sz="3200" b="1" dirty="0">
                <a:latin typeface="Minion Pro"/>
                <a:cs typeface="Minion Pro"/>
              </a:rPr>
              <a:t>ποιοῦντα</a:t>
            </a:r>
            <a:r>
              <a:rPr lang="el-GR" sz="3200" dirty="0">
                <a:latin typeface="Minion Pro"/>
                <a:cs typeface="Minion Pro"/>
              </a:rPr>
              <a:t>· ἃ γὰρ ἂν ἐκεῖνος </a:t>
            </a:r>
            <a:r>
              <a:rPr lang="el-GR" sz="3200" b="1" dirty="0">
                <a:latin typeface="Minion Pro"/>
                <a:cs typeface="Minion Pro"/>
              </a:rPr>
              <a:t>ποιῇ</a:t>
            </a:r>
            <a:r>
              <a:rPr lang="el-GR" sz="3200" dirty="0">
                <a:latin typeface="Minion Pro"/>
                <a:cs typeface="Minion Pro"/>
              </a:rPr>
              <a:t>, ταῦτα καὶ ὁ υἱὸς ὁμοίως ποιεῖ</a:t>
            </a:r>
            <a:r>
              <a:rPr lang="el-GR" sz="3200" dirty="0" smtClean="0">
                <a:latin typeface="Minion Pro"/>
                <a:cs typeface="Minion Pro"/>
              </a:rPr>
              <a:t>.</a:t>
            </a:r>
            <a:endParaRPr lang="en-US" sz="3200" dirty="0">
              <a:latin typeface="Minion Pro"/>
              <a:cs typeface="Minion Pro"/>
            </a:endParaRPr>
          </a:p>
        </p:txBody>
      </p:sp>
      <p:sp>
        <p:nvSpPr>
          <p:cNvPr id="75864" name="Text Box 88"/>
          <p:cNvSpPr txBox="1">
            <a:spLocks noChangeArrowheads="1"/>
          </p:cNvSpPr>
          <p:nvPr/>
        </p:nvSpPr>
        <p:spPr bwMode="auto">
          <a:xfrm>
            <a:off x="171451" y="3090322"/>
            <a:ext cx="896461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MX" sz="2800" dirty="0">
                <a:solidFill>
                  <a:srgbClr val="000000"/>
                </a:solidFill>
                <a:latin typeface="Minion Pro"/>
                <a:cs typeface="Minion Pro"/>
              </a:rPr>
              <a:t>Respondió pues Jesús y decía a ellos: “En verdad, en verdad les digo: ‘No puede el hijo hacer por sí mismo nada si no lo que viera al padre hacer. Porque lo que aquel hiciera, de la misma manera estas cosas también el hijo hace’”.</a:t>
            </a:r>
            <a:r>
              <a:rPr lang="en-US" sz="2800" dirty="0">
                <a:latin typeface="Minion Pro"/>
                <a:cs typeface="Minion Pro"/>
              </a:rPr>
              <a:t> </a:t>
            </a:r>
            <a:endParaRPr lang="es-MX" sz="2800" dirty="0">
              <a:latin typeface="Minion Pro"/>
              <a:cs typeface="Minion Pro"/>
            </a:endParaRPr>
          </a:p>
        </p:txBody>
      </p:sp>
      <p:sp>
        <p:nvSpPr>
          <p:cNvPr id="75897" name="Text Box 121"/>
          <p:cNvSpPr txBox="1">
            <a:spLocks noChangeArrowheads="1"/>
          </p:cNvSpPr>
          <p:nvPr/>
        </p:nvSpPr>
        <p:spPr bwMode="auto">
          <a:xfrm>
            <a:off x="1879130" y="-51197"/>
            <a:ext cx="132471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A</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898" name="Text Box 122"/>
          <p:cNvSpPr txBox="1">
            <a:spLocks noChangeArrowheads="1"/>
          </p:cNvSpPr>
          <p:nvPr/>
        </p:nvSpPr>
        <p:spPr bwMode="auto">
          <a:xfrm>
            <a:off x="6516216" y="-51197"/>
            <a:ext cx="10043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IAI3S</a:t>
            </a:r>
          </a:p>
        </p:txBody>
      </p:sp>
      <p:sp>
        <p:nvSpPr>
          <p:cNvPr id="75899" name="Text Box 123"/>
          <p:cNvSpPr txBox="1">
            <a:spLocks noChangeArrowheads="1"/>
          </p:cNvSpPr>
          <p:nvPr/>
        </p:nvSpPr>
        <p:spPr bwMode="auto">
          <a:xfrm>
            <a:off x="4507110" y="654536"/>
            <a:ext cx="12890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t>
            </a:r>
            <a:r>
              <a:rPr lang="en-US" sz="2500" b="1" baseline="30000" dirty="0">
                <a:solidFill>
                  <a:srgbClr val="009900"/>
                </a:solidFill>
                <a:latin typeface="Times New Roman" charset="0"/>
                <a:cs typeface="Times New Roman" charset="0"/>
              </a:rPr>
              <a:t>M</a:t>
            </a:r>
            <a:r>
              <a:rPr lang="en-US" sz="2500" b="1" dirty="0">
                <a:solidFill>
                  <a:srgbClr val="009900"/>
                </a:solidFill>
                <a:latin typeface="Times New Roman" charset="0"/>
                <a:cs typeface="Times New Roman" charset="0"/>
              </a:rPr>
              <a:t>/</a:t>
            </a:r>
            <a:r>
              <a:rPr lang="en-US" sz="2500" b="1" baseline="-25000" dirty="0">
                <a:solidFill>
                  <a:srgbClr val="009900"/>
                </a:solidFill>
                <a:latin typeface="Times New Roman" charset="0"/>
                <a:cs typeface="Times New Roman" charset="0"/>
              </a:rPr>
              <a:t>D</a:t>
            </a:r>
            <a:r>
              <a:rPr lang="en-US" sz="2500" b="1" dirty="0">
                <a:solidFill>
                  <a:srgbClr val="009900"/>
                </a:solidFill>
                <a:latin typeface="Times New Roman" charset="0"/>
                <a:cs typeface="Times New Roman" charset="0"/>
              </a:rPr>
              <a:t>I3S</a:t>
            </a:r>
          </a:p>
        </p:txBody>
      </p:sp>
      <p:sp>
        <p:nvSpPr>
          <p:cNvPr id="75901" name="Rectangle 125"/>
          <p:cNvSpPr>
            <a:spLocks noChangeArrowheads="1"/>
          </p:cNvSpPr>
          <p:nvPr/>
        </p:nvSpPr>
        <p:spPr bwMode="auto">
          <a:xfrm>
            <a:off x="7136614" y="726544"/>
            <a:ext cx="81976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PAN</a:t>
            </a:r>
          </a:p>
        </p:txBody>
      </p:sp>
      <p:sp>
        <p:nvSpPr>
          <p:cNvPr id="75903" name="Rectangle 127"/>
          <p:cNvSpPr>
            <a:spLocks noChangeArrowheads="1"/>
          </p:cNvSpPr>
          <p:nvPr/>
        </p:nvSpPr>
        <p:spPr bwMode="auto">
          <a:xfrm>
            <a:off x="4114932" y="1419622"/>
            <a:ext cx="11051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PAS3S</a:t>
            </a:r>
          </a:p>
        </p:txBody>
      </p:sp>
      <p:sp>
        <p:nvSpPr>
          <p:cNvPr id="75905" name="Rectangle 129"/>
          <p:cNvSpPr>
            <a:spLocks noChangeArrowheads="1"/>
          </p:cNvSpPr>
          <p:nvPr/>
        </p:nvSpPr>
        <p:spPr bwMode="auto">
          <a:xfrm>
            <a:off x="7245060" y="1563638"/>
            <a:ext cx="1431396"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500" b="1" baseline="30000" dirty="0" err="1">
                <a:solidFill>
                  <a:srgbClr val="009900"/>
                </a:solidFill>
                <a:latin typeface="Times New Roman" charset="0"/>
                <a:cs typeface="Times New Roman" charset="0"/>
              </a:rPr>
              <a:t>participio</a:t>
            </a:r>
            <a:endParaRPr lang="en-US" sz="3500" b="1" dirty="0">
              <a:solidFill>
                <a:srgbClr val="009900"/>
              </a:solidFill>
              <a:latin typeface="Times New Roman" charset="0"/>
              <a:cs typeface="Times New Roman" charset="0"/>
            </a:endParaRPr>
          </a:p>
        </p:txBody>
      </p:sp>
      <p:sp>
        <p:nvSpPr>
          <p:cNvPr id="75907" name="Rectangle 131"/>
          <p:cNvSpPr>
            <a:spLocks noChangeArrowheads="1"/>
          </p:cNvSpPr>
          <p:nvPr/>
        </p:nvSpPr>
        <p:spPr bwMode="auto">
          <a:xfrm>
            <a:off x="2890796" y="2139702"/>
            <a:ext cx="110514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500" b="1" dirty="0">
                <a:solidFill>
                  <a:srgbClr val="009900"/>
                </a:solidFill>
                <a:latin typeface="Times New Roman" charset="0"/>
                <a:cs typeface="Times New Roman" charset="0"/>
              </a:rPr>
              <a:t>PAS3S</a:t>
            </a:r>
          </a:p>
        </p:txBody>
      </p:sp>
    </p:spTree>
    <p:extLst>
      <p:ext uri="{BB962C8B-B14F-4D97-AF65-F5344CB8AC3E}">
        <p14:creationId xmlns:p14="http://schemas.microsoft.com/office/powerpoint/2010/main" val="3760050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l="6320" t="8286" r="36537" b="23143"/>
          <a:stretch>
            <a:fillRect/>
          </a:stretch>
        </p:blipFill>
        <p:spPr bwMode="auto">
          <a:xfrm>
            <a:off x="1151620" y="12930"/>
            <a:ext cx="6840760" cy="51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7"/>
          <p:cNvSpPr>
            <a:spLocks noChangeArrowheads="1"/>
          </p:cNvSpPr>
          <p:nvPr/>
        </p:nvSpPr>
        <p:spPr bwMode="auto">
          <a:xfrm>
            <a:off x="1169435" y="2004589"/>
            <a:ext cx="1172192" cy="2680485"/>
          </a:xfrm>
          <a:prstGeom prst="rect">
            <a:avLst/>
          </a:prstGeom>
          <a:solidFill>
            <a:srgbClr val="FFFF00">
              <a:alpha val="10001"/>
            </a:srgbClr>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 name="Rectangle 8"/>
          <p:cNvSpPr>
            <a:spLocks noChangeArrowheads="1"/>
          </p:cNvSpPr>
          <p:nvPr/>
        </p:nvSpPr>
        <p:spPr bwMode="auto">
          <a:xfrm>
            <a:off x="2339252" y="243331"/>
            <a:ext cx="586690" cy="1758883"/>
          </a:xfrm>
          <a:prstGeom prst="rect">
            <a:avLst/>
          </a:prstGeom>
          <a:solidFill>
            <a:srgbClr val="FFFF00">
              <a:alpha val="10001"/>
            </a:srgbClr>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Rectangle 9"/>
          <p:cNvSpPr>
            <a:spLocks noChangeArrowheads="1"/>
          </p:cNvSpPr>
          <p:nvPr/>
        </p:nvSpPr>
        <p:spPr bwMode="auto">
          <a:xfrm>
            <a:off x="2924755" y="2004589"/>
            <a:ext cx="783837" cy="2680485"/>
          </a:xfrm>
          <a:prstGeom prst="rect">
            <a:avLst/>
          </a:prstGeom>
          <a:solidFill>
            <a:srgbClr val="FFFF00">
              <a:alpha val="10001"/>
            </a:srgbClr>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10"/>
          <p:cNvSpPr>
            <a:spLocks noChangeArrowheads="1"/>
          </p:cNvSpPr>
          <p:nvPr/>
        </p:nvSpPr>
        <p:spPr bwMode="auto">
          <a:xfrm>
            <a:off x="3706217" y="243331"/>
            <a:ext cx="662699" cy="1758883"/>
          </a:xfrm>
          <a:prstGeom prst="rect">
            <a:avLst/>
          </a:prstGeom>
          <a:solidFill>
            <a:srgbClr val="FFFF00">
              <a:alpha val="10001"/>
            </a:srgbClr>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Text Box 11"/>
          <p:cNvSpPr txBox="1">
            <a:spLocks noChangeArrowheads="1"/>
          </p:cNvSpPr>
          <p:nvPr/>
        </p:nvSpPr>
        <p:spPr bwMode="auto">
          <a:xfrm>
            <a:off x="1907704" y="-20538"/>
            <a:ext cx="16561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500" b="1" dirty="0" err="1">
                <a:solidFill>
                  <a:srgbClr val="009900"/>
                </a:solidFill>
                <a:cs typeface="+mn-cs"/>
              </a:rPr>
              <a:t>Aoristo</a:t>
            </a:r>
            <a:r>
              <a:rPr lang="en-US" sz="1500" b="1" dirty="0">
                <a:solidFill>
                  <a:srgbClr val="009900"/>
                </a:solidFill>
                <a:cs typeface="+mn-cs"/>
              </a:rPr>
              <a:t> 2</a:t>
            </a:r>
            <a:r>
              <a:rPr lang="en-US" sz="1500" b="1" baseline="30000" dirty="0">
                <a:solidFill>
                  <a:srgbClr val="009900"/>
                </a:solidFill>
                <a:cs typeface="+mn-cs"/>
              </a:rPr>
              <a:t>o</a:t>
            </a:r>
            <a:r>
              <a:rPr lang="en-US" sz="1500" b="1" dirty="0">
                <a:solidFill>
                  <a:srgbClr val="009900"/>
                </a:solidFill>
                <a:cs typeface="+mn-cs"/>
              </a:rPr>
              <a:t> Act.</a:t>
            </a:r>
          </a:p>
        </p:txBody>
      </p:sp>
      <p:sp>
        <p:nvSpPr>
          <p:cNvPr id="8" name="Text Box 12"/>
          <p:cNvSpPr txBox="1">
            <a:spLocks noChangeArrowheads="1"/>
          </p:cNvSpPr>
          <p:nvPr/>
        </p:nvSpPr>
        <p:spPr bwMode="auto">
          <a:xfrm>
            <a:off x="3419872" y="-20538"/>
            <a:ext cx="152779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500" b="1" dirty="0" err="1">
                <a:solidFill>
                  <a:srgbClr val="009900"/>
                </a:solidFill>
                <a:cs typeface="+mn-cs"/>
              </a:rPr>
              <a:t>Aoristo</a:t>
            </a:r>
            <a:r>
              <a:rPr lang="en-US" sz="1500" b="1" dirty="0">
                <a:solidFill>
                  <a:srgbClr val="009900"/>
                </a:solidFill>
                <a:cs typeface="+mn-cs"/>
              </a:rPr>
              <a:t> 2</a:t>
            </a:r>
            <a:r>
              <a:rPr lang="en-US" sz="1500" b="1" baseline="30000" dirty="0">
                <a:solidFill>
                  <a:srgbClr val="009900"/>
                </a:solidFill>
                <a:cs typeface="+mn-cs"/>
              </a:rPr>
              <a:t>o</a:t>
            </a:r>
            <a:r>
              <a:rPr lang="en-US" sz="1500" b="1" dirty="0">
                <a:solidFill>
                  <a:srgbClr val="009900"/>
                </a:solidFill>
                <a:cs typeface="+mn-cs"/>
              </a:rPr>
              <a:t> M.</a:t>
            </a:r>
          </a:p>
        </p:txBody>
      </p:sp>
      <p:sp>
        <p:nvSpPr>
          <p:cNvPr id="9" name="AutoShape 16"/>
          <p:cNvSpPr>
            <a:spLocks noChangeArrowheads="1"/>
          </p:cNvSpPr>
          <p:nvPr/>
        </p:nvSpPr>
        <p:spPr bwMode="auto">
          <a:xfrm rot="8297704">
            <a:off x="2142105" y="1908391"/>
            <a:ext cx="268405" cy="269593"/>
          </a:xfrm>
          <a:prstGeom prst="rightArrow">
            <a:avLst>
              <a:gd name="adj1" fmla="val 61528"/>
              <a:gd name="adj2" fmla="val 6763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AutoShape 17"/>
          <p:cNvSpPr>
            <a:spLocks noChangeArrowheads="1"/>
          </p:cNvSpPr>
          <p:nvPr/>
        </p:nvSpPr>
        <p:spPr bwMode="auto">
          <a:xfrm rot="8297704">
            <a:off x="3507882" y="1913141"/>
            <a:ext cx="268405" cy="269593"/>
          </a:xfrm>
          <a:prstGeom prst="rightArrow">
            <a:avLst>
              <a:gd name="adj1" fmla="val 61528"/>
              <a:gd name="adj2" fmla="val 6763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0849783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a:extLst>
              <a:ext uri="{28A0092B-C50C-407E-A947-70E740481C1C}">
                <a14:useLocalDpi xmlns:a14="http://schemas.microsoft.com/office/drawing/2010/main" val="0"/>
              </a:ext>
            </a:extLst>
          </a:blip>
          <a:srcRect t="10278" b="1472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09600" y="133350"/>
            <a:ext cx="7924800" cy="4876800"/>
          </a:xfrm>
          <a:solidFill>
            <a:schemeClr val="bg1">
              <a:alpha val="54000"/>
            </a:schemeClr>
          </a:solidFill>
        </p:spPr>
        <p:txBody>
          <a:bodyPr/>
          <a:lstStyle/>
          <a:p>
            <a:pPr eaLnBrk="1" hangingPunct="1">
              <a:defRPr/>
            </a:pPr>
            <a:endParaRPr lang="es-PE" sz="1400" dirty="0" smtClean="0">
              <a:solidFill>
                <a:schemeClr val="tx1"/>
              </a:solidFill>
              <a:latin typeface="Palatino Linotype" charset="0"/>
              <a:cs typeface="+mj-cs"/>
            </a:endParaRPr>
          </a:p>
        </p:txBody>
      </p:sp>
      <p:sp>
        <p:nvSpPr>
          <p:cNvPr id="3" name="Rectangle 2"/>
          <p:cNvSpPr/>
          <p:nvPr/>
        </p:nvSpPr>
        <p:spPr>
          <a:xfrm>
            <a:off x="762000" y="1733550"/>
            <a:ext cx="7620000" cy="312420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a:endParaRPr>
          </a:p>
        </p:txBody>
      </p:sp>
      <p:sp>
        <p:nvSpPr>
          <p:cNvPr id="7" name="Rectangle 6"/>
          <p:cNvSpPr/>
          <p:nvPr/>
        </p:nvSpPr>
        <p:spPr>
          <a:xfrm>
            <a:off x="762000" y="308372"/>
            <a:ext cx="7620000" cy="1162050"/>
          </a:xfrm>
          <a:prstGeom prst="rect">
            <a:avLst/>
          </a:prstGeom>
          <a:solidFill>
            <a:srgbClr val="073A7D">
              <a:alpha val="80000"/>
            </a:srgbClr>
          </a:solidFill>
          <a:ln>
            <a:noFill/>
          </a:ln>
        </p:spPr>
        <p:style>
          <a:lnRef idx="1">
            <a:schemeClr val="accent1"/>
          </a:lnRef>
          <a:fillRef idx="3">
            <a:schemeClr val="accent1"/>
          </a:fillRef>
          <a:effectRef idx="2">
            <a:schemeClr val="accent1"/>
          </a:effectRef>
          <a:fontRef idx="minor">
            <a:schemeClr val="lt1"/>
          </a:fontRef>
        </p:style>
        <p:txBody>
          <a:bodyPr tIns="0"/>
          <a:lstStyle/>
          <a:p>
            <a:pPr algn="ctr">
              <a:defRPr/>
            </a:pPr>
            <a:endParaRPr lang="en-US" sz="6600" dirty="0">
              <a:solidFill>
                <a:srgbClr val="FFFFFF"/>
              </a:solidFill>
              <a:latin typeface="Arial"/>
              <a:ea typeface="ＭＳ Ｐゴシック"/>
            </a:endParaRPr>
          </a:p>
        </p:txBody>
      </p:sp>
      <p:sp>
        <p:nvSpPr>
          <p:cNvPr id="8" name="Rectangle 2"/>
          <p:cNvSpPr txBox="1">
            <a:spLocks noChangeArrowheads="1"/>
          </p:cNvSpPr>
          <p:nvPr/>
        </p:nvSpPr>
        <p:spPr bwMode="auto">
          <a:xfrm>
            <a:off x="685800" y="2139702"/>
            <a:ext cx="777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s-ES_tradnl" sz="7600" dirty="0">
                <a:solidFill>
                  <a:srgbClr val="FFFFFF"/>
                </a:solidFill>
                <a:effectLst>
                  <a:glow rad="63500">
                    <a:srgbClr val="000000">
                      <a:alpha val="75000"/>
                    </a:srgbClr>
                  </a:glow>
                </a:effectLst>
                <a:latin typeface="Palatino Linotype" charset="0"/>
              </a:rPr>
              <a:t>Aoristo 2º Activo </a:t>
            </a:r>
            <a:r>
              <a:rPr lang="es-ES_tradnl" sz="6600" dirty="0">
                <a:solidFill>
                  <a:srgbClr val="FFFFFF"/>
                </a:solidFill>
                <a:effectLst>
                  <a:glow rad="63500">
                    <a:srgbClr val="000000">
                      <a:alpha val="75000"/>
                    </a:srgbClr>
                  </a:glow>
                </a:effectLst>
                <a:latin typeface="Palatino Linotype" charset="0"/>
              </a:rPr>
              <a:t>y</a:t>
            </a:r>
            <a:r>
              <a:rPr lang="es-ES_tradnl" sz="8000" dirty="0">
                <a:solidFill>
                  <a:srgbClr val="FFFFFF"/>
                </a:solidFill>
                <a:effectLst>
                  <a:glow rad="63500">
                    <a:srgbClr val="000000">
                      <a:alpha val="75000"/>
                    </a:srgbClr>
                  </a:glow>
                </a:effectLst>
                <a:latin typeface="Palatino Linotype" charset="0"/>
              </a:rPr>
              <a:t> </a:t>
            </a:r>
            <a:r>
              <a:rPr lang="es-ES_tradnl" sz="8000" dirty="0" smtClean="0">
                <a:solidFill>
                  <a:srgbClr val="FFFFFF"/>
                </a:solidFill>
                <a:effectLst>
                  <a:glow rad="63500">
                    <a:srgbClr val="000000">
                      <a:alpha val="75000"/>
                    </a:srgbClr>
                  </a:glow>
                </a:effectLst>
                <a:latin typeface="Palatino Linotype" charset="0"/>
              </a:rPr>
              <a:t>Aoristo Medio</a:t>
            </a:r>
            <a:endParaRPr lang="es-PE" sz="8000" dirty="0">
              <a:solidFill>
                <a:srgbClr val="FFFFFF"/>
              </a:solidFill>
              <a:effectLst>
                <a:glow rad="63500">
                  <a:srgbClr val="000000">
                    <a:alpha val="75000"/>
                  </a:srgbClr>
                </a:glow>
              </a:effectLst>
              <a:latin typeface="Palatino Linotype" charset="0"/>
            </a:endParaRPr>
          </a:p>
        </p:txBody>
      </p:sp>
      <p:sp>
        <p:nvSpPr>
          <p:cNvPr id="2" name="Rectangle 1"/>
          <p:cNvSpPr/>
          <p:nvPr/>
        </p:nvSpPr>
        <p:spPr>
          <a:xfrm>
            <a:off x="1021595" y="244554"/>
            <a:ext cx="7100822" cy="1077218"/>
          </a:xfrm>
          <a:prstGeom prst="rect">
            <a:avLst/>
          </a:prstGeom>
        </p:spPr>
        <p:txBody>
          <a:bodyPr wrap="none">
            <a:spAutoFit/>
          </a:bodyPr>
          <a:lstStyle/>
          <a:p>
            <a:pPr algn="ctr">
              <a:defRPr/>
            </a:pPr>
            <a:r>
              <a:rPr lang="es-PE" sz="6400" dirty="0" smtClean="0">
                <a:solidFill>
                  <a:srgbClr val="FFFFFF"/>
                </a:solidFill>
                <a:effectLst>
                  <a:glow rad="63500">
                    <a:srgbClr val="000000">
                      <a:alpha val="75000"/>
                    </a:srgbClr>
                  </a:glow>
                </a:effectLst>
                <a:latin typeface="Palatino Linotype" charset="0"/>
                <a:ea typeface="ＭＳ Ｐゴシック"/>
              </a:rPr>
              <a:t>Griego: </a:t>
            </a:r>
            <a:r>
              <a:rPr lang="es-PE" sz="6400" dirty="0">
                <a:solidFill>
                  <a:srgbClr val="FFFFFF"/>
                </a:solidFill>
                <a:effectLst>
                  <a:glow rad="63500">
                    <a:srgbClr val="000000">
                      <a:alpha val="75000"/>
                    </a:srgbClr>
                  </a:glow>
                </a:effectLst>
                <a:latin typeface="Palatino Linotype" charset="0"/>
                <a:ea typeface="ＭＳ Ｐゴシック"/>
              </a:rPr>
              <a:t>Lección 1</a:t>
            </a:r>
            <a:r>
              <a:rPr lang="es-ES_tradnl" sz="6400" dirty="0">
                <a:solidFill>
                  <a:srgbClr val="FFFFFF"/>
                </a:solidFill>
                <a:effectLst>
                  <a:glow rad="63500">
                    <a:srgbClr val="000000">
                      <a:alpha val="75000"/>
                    </a:srgbClr>
                  </a:glow>
                </a:effectLst>
                <a:latin typeface="Palatino Linotype" charset="0"/>
                <a:ea typeface="ＭＳ Ｐゴシック"/>
              </a:rPr>
              <a:t>6</a:t>
            </a:r>
            <a:endParaRPr lang="en-US" sz="6400" dirty="0">
              <a:solidFill>
                <a:srgbClr val="FFFFFF"/>
              </a:solidFill>
              <a:latin typeface="Arial"/>
              <a:ea typeface="ＭＳ Ｐゴシック"/>
            </a:endParaRPr>
          </a:p>
        </p:txBody>
      </p:sp>
    </p:spTree>
    <p:extLst>
      <p:ext uri="{BB962C8B-B14F-4D97-AF65-F5344CB8AC3E}">
        <p14:creationId xmlns:p14="http://schemas.microsoft.com/office/powerpoint/2010/main" val="39777689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2760</TotalTime>
  <Words>4986</Words>
  <Application>Microsoft Macintosh PowerPoint</Application>
  <PresentationFormat>On-screen Show (16:9)</PresentationFormat>
  <Paragraphs>2311</Paragraphs>
  <Slides>92</Slides>
  <Notes>28</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OWNERCOMP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OWNERCOMP</dc:creator>
  <cp:lastModifiedBy>Jonathan &amp; Angela Stone</cp:lastModifiedBy>
  <cp:revision>79</cp:revision>
  <dcterms:created xsi:type="dcterms:W3CDTF">2006-05-27T19:13:32Z</dcterms:created>
  <dcterms:modified xsi:type="dcterms:W3CDTF">2014-06-18T14:59:38Z</dcterms:modified>
</cp:coreProperties>
</file>